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59" r:id="rId7"/>
    <p:sldId id="260" r:id="rId8"/>
    <p:sldId id="287" r:id="rId9"/>
    <p:sldId id="261" r:id="rId10"/>
    <p:sldId id="262" r:id="rId11"/>
    <p:sldId id="288" r:id="rId12"/>
    <p:sldId id="290" r:id="rId13"/>
    <p:sldId id="319" r:id="rId14"/>
    <p:sldId id="291" r:id="rId15"/>
    <p:sldId id="324" r:id="rId16"/>
    <p:sldId id="323" r:id="rId17"/>
    <p:sldId id="292" r:id="rId18"/>
    <p:sldId id="294" r:id="rId19"/>
    <p:sldId id="293" r:id="rId20"/>
    <p:sldId id="320" r:id="rId21"/>
    <p:sldId id="311" r:id="rId22"/>
    <p:sldId id="325" r:id="rId23"/>
    <p:sldId id="321" r:id="rId24"/>
    <p:sldId id="312" r:id="rId25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167643-0110-4AEE-82CA-16A100AFA0AE}">
          <p14:sldIdLst>
            <p14:sldId id="256"/>
            <p14:sldId id="258"/>
            <p14:sldId id="259"/>
          </p14:sldIdLst>
        </p14:section>
        <p14:section name="Sistema de Informação de Agravos de Notificação" id="{D72B25F0-14CB-4E2A-A8B9-8290972174C4}">
          <p14:sldIdLst>
            <p14:sldId id="260"/>
            <p14:sldId id="287"/>
            <p14:sldId id="261"/>
            <p14:sldId id="262"/>
            <p14:sldId id="288"/>
            <p14:sldId id="290"/>
            <p14:sldId id="319"/>
            <p14:sldId id="291"/>
            <p14:sldId id="324"/>
            <p14:sldId id="323"/>
            <p14:sldId id="292"/>
            <p14:sldId id="294"/>
            <p14:sldId id="293"/>
            <p14:sldId id="320"/>
            <p14:sldId id="311"/>
            <p14:sldId id="325"/>
            <p14:sldId id="32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3CE34-9A94-30F9-F217-DEC9066BFF9B}" v="11" dt="2023-07-26T14:53:33.877"/>
    <p1510:client id="{98228F34-2464-491E-B731-C4E27672EDCD}" v="17" dt="2023-07-18T14:31:24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B6CA6-0818-496A-AE61-9F03CA517763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8DBA-A2C9-4638-86B0-55FF74580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79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B8DBA-A2C9-4638-86B0-55FF7458029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60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B8DBA-A2C9-4638-86B0-55FF7458029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18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ge.gov.br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us.saude.gov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19734" y="381551"/>
            <a:ext cx="8310433" cy="1499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8941" marR="1880512" algn="ctr">
              <a:lnSpc>
                <a:spcPts val="2145"/>
              </a:lnSpc>
              <a:spcBef>
                <a:spcPts val="107"/>
              </a:spcBef>
            </a:pP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631" y="2730500"/>
            <a:ext cx="8991600" cy="1453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72935" algn="ctr">
              <a:spcBef>
                <a:spcPts val="107"/>
              </a:spcBef>
            </a:pPr>
            <a:r>
              <a:rPr sz="3600" b="1" spc="-64" err="1">
                <a:solidFill>
                  <a:srgbClr val="0E0AB6"/>
                </a:solidFill>
                <a:latin typeface="+mj-lt"/>
                <a:cs typeface="Arial"/>
              </a:rPr>
              <a:t>A</a:t>
            </a:r>
            <a:r>
              <a:rPr sz="3600" b="1" spc="4" err="1">
                <a:solidFill>
                  <a:srgbClr val="0E0AB6"/>
                </a:solidFill>
                <a:latin typeface="+mj-lt"/>
                <a:cs typeface="Arial"/>
              </a:rPr>
              <a:t>cess</a:t>
            </a:r>
            <a:r>
              <a:rPr sz="3600" b="1" spc="0" err="1">
                <a:solidFill>
                  <a:srgbClr val="0E0AB6"/>
                </a:solidFill>
                <a:latin typeface="+mj-lt"/>
                <a:cs typeface="Arial"/>
              </a:rPr>
              <a:t>o</a:t>
            </a:r>
            <a:r>
              <a:rPr sz="3600" b="1" spc="19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>
                <a:solidFill>
                  <a:srgbClr val="0E0AB6"/>
                </a:solidFill>
                <a:latin typeface="+mj-lt"/>
                <a:cs typeface="Arial"/>
              </a:rPr>
              <a:t>e</a:t>
            </a:r>
            <a:r>
              <a:rPr sz="3600" b="1" spc="-9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 err="1">
                <a:solidFill>
                  <a:srgbClr val="0E0AB6"/>
                </a:solidFill>
                <a:latin typeface="+mj-lt"/>
                <a:cs typeface="Arial"/>
              </a:rPr>
              <a:t>m</a:t>
            </a:r>
            <a:r>
              <a:rPr sz="3600" b="1" spc="4" err="1">
                <a:solidFill>
                  <a:srgbClr val="0E0AB6"/>
                </a:solidFill>
                <a:latin typeface="+mj-lt"/>
                <a:cs typeface="Arial"/>
              </a:rPr>
              <a:t>a</a:t>
            </a:r>
            <a:r>
              <a:rPr sz="3600" b="1" spc="0" err="1">
                <a:solidFill>
                  <a:srgbClr val="0E0AB6"/>
                </a:solidFill>
                <a:latin typeface="+mj-lt"/>
                <a:cs typeface="Arial"/>
              </a:rPr>
              <a:t>ne</a:t>
            </a:r>
            <a:r>
              <a:rPr sz="3600" b="1" spc="-14" err="1">
                <a:solidFill>
                  <a:srgbClr val="0E0AB6"/>
                </a:solidFill>
                <a:latin typeface="+mj-lt"/>
                <a:cs typeface="Arial"/>
              </a:rPr>
              <a:t>j</a:t>
            </a:r>
            <a:r>
              <a:rPr sz="3600" b="1" spc="0" err="1">
                <a:solidFill>
                  <a:srgbClr val="0E0AB6"/>
                </a:solidFill>
                <a:latin typeface="+mj-lt"/>
                <a:cs typeface="Arial"/>
              </a:rPr>
              <a:t>o</a:t>
            </a:r>
            <a:r>
              <a:rPr sz="3600" b="1" spc="0">
                <a:solidFill>
                  <a:srgbClr val="0E0AB6"/>
                </a:solidFill>
                <a:latin typeface="+mj-lt"/>
                <a:cs typeface="Arial"/>
              </a:rPr>
              <a:t> de</a:t>
            </a:r>
            <a:r>
              <a:rPr sz="3600" b="1" spc="-9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>
                <a:solidFill>
                  <a:srgbClr val="0E0AB6"/>
                </a:solidFill>
                <a:latin typeface="+mj-lt"/>
                <a:cs typeface="Arial"/>
              </a:rPr>
              <a:t>ba</a:t>
            </a:r>
            <a:r>
              <a:rPr sz="3600" b="1" spc="9">
                <a:solidFill>
                  <a:srgbClr val="0E0AB6"/>
                </a:solidFill>
                <a:latin typeface="+mj-lt"/>
                <a:cs typeface="Arial"/>
              </a:rPr>
              <a:t>s</a:t>
            </a:r>
            <a:r>
              <a:rPr sz="3600" b="1" spc="4">
                <a:solidFill>
                  <a:srgbClr val="0E0AB6"/>
                </a:solidFill>
                <a:latin typeface="+mj-lt"/>
                <a:cs typeface="Arial"/>
              </a:rPr>
              <a:t>e</a:t>
            </a:r>
            <a:r>
              <a:rPr sz="3600" b="1" spc="0">
                <a:solidFill>
                  <a:srgbClr val="0E0AB6"/>
                </a:solidFill>
                <a:latin typeface="+mj-lt"/>
                <a:cs typeface="Arial"/>
              </a:rPr>
              <a:t>s</a:t>
            </a:r>
            <a:r>
              <a:rPr sz="3600" b="1" spc="-9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>
                <a:solidFill>
                  <a:srgbClr val="0E0AB6"/>
                </a:solidFill>
                <a:latin typeface="+mj-lt"/>
                <a:cs typeface="Arial"/>
              </a:rPr>
              <a:t>de</a:t>
            </a:r>
            <a:r>
              <a:rPr sz="3600" b="1" spc="-9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>
                <a:solidFill>
                  <a:srgbClr val="0E0AB6"/>
                </a:solidFill>
                <a:latin typeface="+mj-lt"/>
                <a:cs typeface="Arial"/>
              </a:rPr>
              <a:t>dados</a:t>
            </a:r>
            <a:r>
              <a:rPr sz="3600" b="1" spc="-9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>
                <a:solidFill>
                  <a:srgbClr val="0E0AB6"/>
                </a:solidFill>
                <a:latin typeface="+mj-lt"/>
                <a:cs typeface="Arial"/>
              </a:rPr>
              <a:t>do </a:t>
            </a:r>
            <a:r>
              <a:rPr sz="3600" b="1" spc="4">
                <a:solidFill>
                  <a:srgbClr val="0E0AB6"/>
                </a:solidFill>
                <a:latin typeface="+mj-lt"/>
                <a:cs typeface="Arial"/>
              </a:rPr>
              <a:t>S</a:t>
            </a:r>
            <a:r>
              <a:rPr sz="3600" b="1" spc="0">
                <a:solidFill>
                  <a:srgbClr val="0E0AB6"/>
                </a:solidFill>
                <a:latin typeface="+mj-lt"/>
                <a:cs typeface="Arial"/>
              </a:rPr>
              <a:t>US</a:t>
            </a:r>
            <a:r>
              <a:rPr lang="pt-BR" sz="3600" b="1">
                <a:solidFill>
                  <a:srgbClr val="0E0AB6"/>
                </a:solidFill>
                <a:latin typeface="+mj-lt"/>
                <a:cs typeface="Arial"/>
              </a:rPr>
              <a:t>   </a:t>
            </a:r>
          </a:p>
          <a:p>
            <a:pPr marR="272935" algn="ctr">
              <a:spcBef>
                <a:spcPts val="107"/>
              </a:spcBef>
            </a:pPr>
            <a:r>
              <a:rPr sz="3600" b="1" spc="0">
                <a:solidFill>
                  <a:srgbClr val="0E0AB6"/>
                </a:solidFill>
                <a:latin typeface="+mj-lt"/>
                <a:cs typeface="Arial"/>
              </a:rPr>
              <a:t>S</a:t>
            </a:r>
            <a:r>
              <a:rPr sz="3600" b="1" spc="9">
                <a:solidFill>
                  <a:srgbClr val="0E0AB6"/>
                </a:solidFill>
                <a:latin typeface="+mj-lt"/>
                <a:cs typeface="Arial"/>
              </a:rPr>
              <a:t>I</a:t>
            </a:r>
            <a:r>
              <a:rPr lang="pt-BR" sz="3600" b="1" spc="9">
                <a:solidFill>
                  <a:srgbClr val="0E0AB6"/>
                </a:solidFill>
                <a:latin typeface="+mj-lt"/>
                <a:cs typeface="Arial"/>
              </a:rPr>
              <a:t>NAN</a:t>
            </a:r>
            <a:r>
              <a:rPr sz="3600" b="1" spc="-14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>
                <a:solidFill>
                  <a:srgbClr val="0E0AB6"/>
                </a:solidFill>
                <a:latin typeface="+mj-lt"/>
                <a:cs typeface="Arial"/>
              </a:rPr>
              <a:t>–</a:t>
            </a:r>
            <a:r>
              <a:rPr sz="3600" b="1" spc="-4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lang="pt-BR" sz="3600" b="1" i="0">
                <a:solidFill>
                  <a:srgbClr val="0E0AB6"/>
                </a:solidFill>
                <a:effectLst/>
                <a:latin typeface="+mj-lt"/>
              </a:rPr>
              <a:t>Sistema de Informação de Agravos de Notificação</a:t>
            </a:r>
            <a:endParaRPr lang="pt-BR" sz="3600" b="1">
              <a:solidFill>
                <a:srgbClr val="0E0AB6"/>
              </a:solidFill>
              <a:latin typeface="+mj-lt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FDE240D-3543-4113-B356-D6E5B913C49B}"/>
              </a:ext>
            </a:extLst>
          </p:cNvPr>
          <p:cNvSpPr/>
          <p:nvPr/>
        </p:nvSpPr>
        <p:spPr>
          <a:xfrm>
            <a:off x="0" y="-9274"/>
            <a:ext cx="9144000" cy="1938401"/>
          </a:xfrm>
          <a:custGeom>
            <a:avLst/>
            <a:gdLst/>
            <a:ahLst/>
            <a:cxnLst/>
            <a:rect l="l" t="t" r="r" b="b"/>
            <a:pathLst>
              <a:path w="9144000" h="1938401">
                <a:moveTo>
                  <a:pt x="0" y="1938401"/>
                </a:moveTo>
                <a:lnTo>
                  <a:pt x="9144000" y="1938401"/>
                </a:lnTo>
                <a:lnTo>
                  <a:pt x="9144000" y="0"/>
                </a:lnTo>
                <a:lnTo>
                  <a:pt x="0" y="0"/>
                </a:lnTo>
                <a:lnTo>
                  <a:pt x="0" y="193840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2336141" marR="1880512" lvl="1" algn="ctr">
              <a:spcBef>
                <a:spcPts val="107"/>
              </a:spcBef>
            </a:pPr>
            <a:r>
              <a:rPr lang="pt-BR" sz="4000" b="1" spc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BR" sz="4000" b="1" spc="-4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pt-BR" sz="4000" b="1" spc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sz="4000" b="1" spc="9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t-BR" sz="4000" b="1" spc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de</a:t>
            </a:r>
            <a:r>
              <a:rPr lang="pt-BR" sz="4000" b="1" spc="-9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000" b="1" spc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Vigilância </a:t>
            </a:r>
            <a:r>
              <a:rPr lang="pt-BR" sz="4000" b="1" spc="4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sz="4000" b="1" spc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pt-BR" sz="4000" b="1" spc="-29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000" b="1" spc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t-BR" sz="4000" b="1" spc="9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BR" sz="4000" b="1" spc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úde</a:t>
            </a:r>
            <a:r>
              <a:rPr lang="pt-BR" sz="4000" b="1" spc="9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000" b="1" spc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pt-BR" sz="4000" b="1" spc="-119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pt-BR" sz="4000" b="1" spc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sz="4000" b="1" spc="9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BR" sz="4000" b="1" spc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pt-BR" sz="4000" b="1" spc="9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pt-BR" sz="4000" b="1" spc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hador </a:t>
            </a:r>
            <a:endParaRPr lang="pt-BR" sz="400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74E6FF0-80B1-444D-B626-54AA945AB4C8}"/>
              </a:ext>
            </a:extLst>
          </p:cNvPr>
          <p:cNvSpPr txBox="1"/>
          <p:nvPr/>
        </p:nvSpPr>
        <p:spPr>
          <a:xfrm>
            <a:off x="5334000" y="5791200"/>
            <a:ext cx="3428999" cy="682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765" marR="20705" algn="r">
              <a:lnSpc>
                <a:spcPts val="1550"/>
              </a:lnSpc>
              <a:spcBef>
                <a:spcPts val="77"/>
              </a:spcBef>
            </a:pPr>
            <a:r>
              <a:rPr sz="1400" spc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sz="1400" spc="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400" spc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1400" spc="-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1400" spc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400" spc="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Juliana Moura Corrêa</a:t>
            </a:r>
          </a:p>
          <a:p>
            <a:pPr marL="24765" marR="20705" algn="r">
              <a:lnSpc>
                <a:spcPts val="1550"/>
              </a:lnSpc>
              <a:spcBef>
                <a:spcPts val="77"/>
              </a:spcBef>
            </a:pPr>
            <a:r>
              <a:rPr lang="pt-BR" sz="1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Fátima Sueli Neto Ribeiro</a:t>
            </a:r>
          </a:p>
          <a:p>
            <a:pPr marL="24765" marR="20705" algn="r">
              <a:lnSpc>
                <a:spcPts val="1550"/>
              </a:lnSpc>
              <a:spcBef>
                <a:spcPts val="77"/>
              </a:spcBef>
            </a:pPr>
            <a:r>
              <a:rPr lang="pt-BR" sz="1400" spc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Giselle </a:t>
            </a:r>
            <a:r>
              <a:rPr lang="pt-B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Goulart de Oliveira Matos</a:t>
            </a:r>
            <a:r>
              <a:rPr lang="pt-BR" sz="1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indent="-1270" algn="r">
              <a:lnSpc>
                <a:spcPct val="150000"/>
              </a:lnSpc>
            </a:pPr>
            <a:endParaRPr lang="pt-BR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633A8B-1280-4587-B1EE-C5C6B7506F8F}"/>
              </a:ext>
            </a:extLst>
          </p:cNvPr>
          <p:cNvSpPr txBox="1"/>
          <p:nvPr/>
        </p:nvSpPr>
        <p:spPr>
          <a:xfrm>
            <a:off x="342900" y="228600"/>
            <a:ext cx="8648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0">
                <a:latin typeface="Arial"/>
                <a:cs typeface="Arial"/>
              </a:rPr>
              <a:t>4. Selecione na linha </a:t>
            </a:r>
            <a:r>
              <a:rPr lang="pt-BR" sz="1800" b="1" spc="0">
                <a:solidFill>
                  <a:srgbClr val="C00000"/>
                </a:solidFill>
                <a:latin typeface="Arial"/>
                <a:cs typeface="Arial"/>
              </a:rPr>
              <a:t>&lt;município&gt;  </a:t>
            </a:r>
            <a:r>
              <a:rPr lang="pt-BR" sz="1800" spc="0">
                <a:latin typeface="Arial"/>
                <a:cs typeface="Arial"/>
              </a:rPr>
              <a:t>e sexo </a:t>
            </a:r>
            <a:r>
              <a:rPr lang="pt-BR" sz="1800" b="1" spc="0">
                <a:solidFill>
                  <a:srgbClr val="C00000"/>
                </a:solidFill>
                <a:latin typeface="Arial"/>
                <a:cs typeface="Arial"/>
              </a:rPr>
              <a:t>&lt;masculino&gt; </a:t>
            </a:r>
            <a:r>
              <a:rPr lang="pt-BR" sz="1800" spc="0">
                <a:latin typeface="Arial"/>
                <a:cs typeface="Arial"/>
              </a:rPr>
              <a:t>e exposição trabalho </a:t>
            </a:r>
            <a:r>
              <a:rPr lang="pt-BR" sz="1800" b="1" spc="0">
                <a:solidFill>
                  <a:srgbClr val="C00000"/>
                </a:solidFill>
                <a:latin typeface="Arial"/>
                <a:cs typeface="Arial"/>
              </a:rPr>
              <a:t>&lt;sim&gt;</a:t>
            </a:r>
            <a:r>
              <a:rPr lang="pt-BR" sz="1800" spc="0">
                <a:latin typeface="Arial"/>
                <a:cs typeface="Arial"/>
              </a:rPr>
              <a:t>.</a:t>
            </a:r>
          </a:p>
          <a:p>
            <a:r>
              <a:rPr lang="pt-BR">
                <a:latin typeface="Arial"/>
                <a:cs typeface="Arial"/>
              </a:rPr>
              <a:t>5. Acione a tecla </a:t>
            </a:r>
            <a:r>
              <a:rPr lang="pt-BR" b="1">
                <a:solidFill>
                  <a:srgbClr val="C00000"/>
                </a:solidFill>
                <a:latin typeface="Arial"/>
                <a:cs typeface="Arial"/>
              </a:rPr>
              <a:t>&lt;mostra&gt; </a:t>
            </a:r>
            <a:r>
              <a:rPr lang="pt-BR">
                <a:latin typeface="Arial"/>
                <a:cs typeface="Arial"/>
              </a:rPr>
              <a:t>para visualizar os dados.</a:t>
            </a:r>
            <a:endParaRPr lang="pt-BR" sz="1800" spc="0">
              <a:latin typeface="Arial"/>
              <a:cs typeface="Arial"/>
            </a:endParaRPr>
          </a:p>
          <a:p>
            <a:endParaRPr lang="pt-BR" sz="1800" spc="0">
              <a:latin typeface="Arial"/>
              <a:cs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024B8E-59AA-44E4-9991-E3238229B92A}"/>
              </a:ext>
            </a:extLst>
          </p:cNvPr>
          <p:cNvSpPr txBox="1"/>
          <p:nvPr/>
        </p:nvSpPr>
        <p:spPr>
          <a:xfrm>
            <a:off x="342900" y="6553200"/>
            <a:ext cx="8801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i="0" u="none" strike="noStrike" baseline="0">
                <a:solidFill>
                  <a:srgbClr val="404040"/>
                </a:solidFill>
                <a:latin typeface="Arial" panose="020B0604020202020204" pitchFamily="34" charset="0"/>
              </a:rPr>
              <a:t>Nota: </a:t>
            </a:r>
            <a:r>
              <a:rPr lang="pt-BR" sz="1200" b="0" i="0" u="none" strike="noStrike" baseline="0">
                <a:solidFill>
                  <a:srgbClr val="404040"/>
                </a:solidFill>
                <a:latin typeface="Arial" panose="020B0604020202020204" pitchFamily="34" charset="0"/>
              </a:rPr>
              <a:t>se você selecionar uma variável no campo “Colunas” só será possível verificar uma só variável de cada vez.</a:t>
            </a:r>
            <a:endParaRPr lang="pt-BR" sz="12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8B8AEA-3047-4C0D-A5D4-300F7983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3" y="1752600"/>
            <a:ext cx="8821774" cy="464820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60A037FE-B6AE-4F02-98EF-9EC1FE797BF8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B3600049-9306-4AD8-8D7D-34A3F1BD2525}"/>
              </a:ext>
            </a:extLst>
          </p:cNvPr>
          <p:cNvCxnSpPr>
            <a:cxnSpLocks/>
          </p:cNvCxnSpPr>
          <p:nvPr/>
        </p:nvCxnSpPr>
        <p:spPr>
          <a:xfrm>
            <a:off x="3505200" y="5486400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79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7DC4076-6FBA-4693-A762-F298C2B8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046"/>
            <a:ext cx="9144000" cy="5143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F1A186B-3AF8-4D6D-B858-B254356D06AD}"/>
              </a:ext>
            </a:extLst>
          </p:cNvPr>
          <p:cNvSpPr txBox="1"/>
          <p:nvPr/>
        </p:nvSpPr>
        <p:spPr>
          <a:xfrm>
            <a:off x="228600" y="107386"/>
            <a:ext cx="8686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baseline="0">
                <a:solidFill>
                  <a:srgbClr val="0E0AB6"/>
                </a:solidFill>
              </a:rPr>
              <a:t>Como construir uma tabulação</a:t>
            </a:r>
          </a:p>
          <a:p>
            <a:r>
              <a:rPr lang="pt-BR" sz="2400" spc="0">
                <a:cs typeface="Arial"/>
              </a:rPr>
              <a:t>6. Clique </a:t>
            </a:r>
            <a:r>
              <a:rPr lang="pt-BR" sz="2400">
                <a:cs typeface="Arial"/>
              </a:rPr>
              <a:t>no ícone </a:t>
            </a:r>
            <a:r>
              <a:rPr lang="pt-BR" sz="2400" b="1">
                <a:solidFill>
                  <a:srgbClr val="C00000"/>
                </a:solidFill>
                <a:cs typeface="Arial"/>
              </a:rPr>
              <a:t>&lt;copia </a:t>
            </a:r>
            <a:r>
              <a:rPr lang="pt-BR" sz="2400" b="1" err="1">
                <a:solidFill>
                  <a:srgbClr val="C00000"/>
                </a:solidFill>
                <a:cs typeface="Arial"/>
              </a:rPr>
              <a:t>como.cvs</a:t>
            </a:r>
            <a:r>
              <a:rPr lang="pt-BR" sz="2400" b="1">
                <a:solidFill>
                  <a:srgbClr val="C00000"/>
                </a:solidFill>
                <a:cs typeface="Arial"/>
              </a:rPr>
              <a:t>&gt; </a:t>
            </a:r>
            <a:r>
              <a:rPr lang="pt-BR" sz="2400">
                <a:cs typeface="Arial"/>
              </a:rPr>
              <a:t>para arquivar a tabela em sua pasta de arquivos.</a:t>
            </a:r>
          </a:p>
          <a:p>
            <a:r>
              <a:rPr lang="pt-BR" sz="2400">
                <a:cs typeface="Arial"/>
              </a:rPr>
              <a:t>Salve na planilha </a:t>
            </a:r>
            <a:r>
              <a:rPr lang="pt-BR" sz="2400" err="1">
                <a:cs typeface="Arial"/>
              </a:rPr>
              <a:t>excel</a:t>
            </a:r>
            <a:r>
              <a:rPr lang="pt-BR" sz="2400">
                <a:cs typeface="Arial"/>
              </a:rPr>
              <a:t> para realizar estimativas e gráficos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143ABE8-48A8-44DF-899C-DB23252A1B3C}"/>
              </a:ext>
            </a:extLst>
          </p:cNvPr>
          <p:cNvCxnSpPr>
            <a:cxnSpLocks/>
          </p:cNvCxnSpPr>
          <p:nvPr/>
        </p:nvCxnSpPr>
        <p:spPr>
          <a:xfrm>
            <a:off x="1143000" y="5943600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39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AB6F425-31F0-40DE-869D-0D17069A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219200"/>
            <a:ext cx="9144000" cy="51435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9633A8B-1280-4587-B1EE-C5C6B7506F8F}"/>
              </a:ext>
            </a:extLst>
          </p:cNvPr>
          <p:cNvSpPr txBox="1"/>
          <p:nvPr/>
        </p:nvSpPr>
        <p:spPr>
          <a:xfrm>
            <a:off x="342900" y="228600"/>
            <a:ext cx="8648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0">
                <a:latin typeface="Arial"/>
                <a:cs typeface="Arial"/>
              </a:rPr>
              <a:t>4. Repita o procedimento para selecionar sexo </a:t>
            </a:r>
            <a:r>
              <a:rPr lang="pt-BR" sz="1800" b="1" spc="0">
                <a:solidFill>
                  <a:srgbClr val="C00000"/>
                </a:solidFill>
                <a:latin typeface="Arial"/>
                <a:cs typeface="Arial"/>
              </a:rPr>
              <a:t>&lt;feminino&gt; </a:t>
            </a:r>
            <a:r>
              <a:rPr lang="pt-BR" sz="1800" spc="0">
                <a:latin typeface="Arial"/>
                <a:cs typeface="Arial"/>
              </a:rPr>
              <a:t>e exposição trabalho </a:t>
            </a:r>
            <a:r>
              <a:rPr lang="pt-BR" sz="1800" b="1" spc="0">
                <a:solidFill>
                  <a:srgbClr val="C00000"/>
                </a:solidFill>
                <a:latin typeface="Arial"/>
                <a:cs typeface="Arial"/>
              </a:rPr>
              <a:t>&lt;sim&gt;</a:t>
            </a:r>
            <a:r>
              <a:rPr lang="pt-BR" sz="1800" spc="0">
                <a:latin typeface="Arial"/>
                <a:cs typeface="Arial"/>
              </a:rPr>
              <a:t>.</a:t>
            </a:r>
          </a:p>
          <a:p>
            <a:r>
              <a:rPr lang="pt-BR">
                <a:latin typeface="Arial"/>
                <a:cs typeface="Arial"/>
              </a:rPr>
              <a:t>5. Acione a tecla </a:t>
            </a:r>
            <a:r>
              <a:rPr lang="pt-BR" b="1">
                <a:solidFill>
                  <a:srgbClr val="C00000"/>
                </a:solidFill>
                <a:latin typeface="Arial"/>
                <a:cs typeface="Arial"/>
              </a:rPr>
              <a:t>&lt;mostra&gt; </a:t>
            </a:r>
            <a:r>
              <a:rPr lang="pt-BR">
                <a:latin typeface="Arial"/>
                <a:cs typeface="Arial"/>
              </a:rPr>
              <a:t>para visualizar os dados.</a:t>
            </a:r>
            <a:endParaRPr lang="pt-BR" sz="1800" spc="0">
              <a:latin typeface="Arial"/>
              <a:cs typeface="Arial"/>
            </a:endParaRPr>
          </a:p>
          <a:p>
            <a:endParaRPr lang="pt-BR" sz="1800" spc="0">
              <a:latin typeface="Arial"/>
              <a:cs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024B8E-59AA-44E4-9991-E3238229B92A}"/>
              </a:ext>
            </a:extLst>
          </p:cNvPr>
          <p:cNvSpPr txBox="1"/>
          <p:nvPr/>
        </p:nvSpPr>
        <p:spPr>
          <a:xfrm>
            <a:off x="342900" y="6553200"/>
            <a:ext cx="8801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i="0" u="none" strike="noStrike" baseline="0">
                <a:solidFill>
                  <a:srgbClr val="404040"/>
                </a:solidFill>
                <a:latin typeface="Arial" panose="020B0604020202020204" pitchFamily="34" charset="0"/>
              </a:rPr>
              <a:t>Nota: </a:t>
            </a:r>
            <a:r>
              <a:rPr lang="pt-BR" sz="1200" b="0" i="0" u="none" strike="noStrike" baseline="0">
                <a:solidFill>
                  <a:srgbClr val="404040"/>
                </a:solidFill>
                <a:latin typeface="Arial" panose="020B0604020202020204" pitchFamily="34" charset="0"/>
              </a:rPr>
              <a:t>se você selecionar uma variável no campo “Colunas” só será possível verificar uma só variável de cada vez.</a:t>
            </a:r>
            <a:endParaRPr lang="pt-BR" sz="120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1AD305C-3AA0-4396-8C6E-9D08681462F3}"/>
              </a:ext>
            </a:extLst>
          </p:cNvPr>
          <p:cNvCxnSpPr>
            <a:cxnSpLocks/>
          </p:cNvCxnSpPr>
          <p:nvPr/>
        </p:nvCxnSpPr>
        <p:spPr>
          <a:xfrm>
            <a:off x="3505200" y="5624593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D831468-E496-4571-8BE3-FE03A7DD90E5}"/>
              </a:ext>
            </a:extLst>
          </p:cNvPr>
          <p:cNvCxnSpPr>
            <a:cxnSpLocks/>
          </p:cNvCxnSpPr>
          <p:nvPr/>
        </p:nvCxnSpPr>
        <p:spPr>
          <a:xfrm>
            <a:off x="1752600" y="4191000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4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4BE1EC8-9EC5-4AA2-AABC-D383166EF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7046"/>
            <a:ext cx="9067800" cy="514350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143ABE8-48A8-44DF-899C-DB23252A1B3C}"/>
              </a:ext>
            </a:extLst>
          </p:cNvPr>
          <p:cNvCxnSpPr>
            <a:cxnSpLocks/>
          </p:cNvCxnSpPr>
          <p:nvPr/>
        </p:nvCxnSpPr>
        <p:spPr>
          <a:xfrm>
            <a:off x="1295400" y="5791200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C275DBFD-7519-4C4F-A89E-DF59EC812F6C}"/>
              </a:ext>
            </a:extLst>
          </p:cNvPr>
          <p:cNvSpPr txBox="1"/>
          <p:nvPr/>
        </p:nvSpPr>
        <p:spPr>
          <a:xfrm>
            <a:off x="228600" y="107386"/>
            <a:ext cx="8686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baseline="0">
                <a:solidFill>
                  <a:srgbClr val="0E0AB6"/>
                </a:solidFill>
              </a:rPr>
              <a:t>Como construir uma tabulação</a:t>
            </a:r>
          </a:p>
          <a:p>
            <a:r>
              <a:rPr lang="pt-BR" sz="2400" spc="0">
                <a:cs typeface="Arial"/>
              </a:rPr>
              <a:t>6. Clique </a:t>
            </a:r>
            <a:r>
              <a:rPr lang="pt-BR" sz="2400">
                <a:cs typeface="Arial"/>
              </a:rPr>
              <a:t>no ícone </a:t>
            </a:r>
            <a:r>
              <a:rPr lang="pt-BR" sz="2400" b="1">
                <a:solidFill>
                  <a:srgbClr val="C00000"/>
                </a:solidFill>
                <a:cs typeface="Arial"/>
              </a:rPr>
              <a:t>&lt;copia </a:t>
            </a:r>
            <a:r>
              <a:rPr lang="pt-BR" sz="2400" b="1" err="1">
                <a:solidFill>
                  <a:srgbClr val="C00000"/>
                </a:solidFill>
                <a:cs typeface="Arial"/>
              </a:rPr>
              <a:t>como.cvs</a:t>
            </a:r>
            <a:r>
              <a:rPr lang="pt-BR" sz="2400" b="1">
                <a:solidFill>
                  <a:srgbClr val="C00000"/>
                </a:solidFill>
                <a:cs typeface="Arial"/>
              </a:rPr>
              <a:t>&gt; </a:t>
            </a:r>
            <a:r>
              <a:rPr lang="pt-BR" sz="2400">
                <a:cs typeface="Arial"/>
              </a:rPr>
              <a:t>para arquivar a tabela em sua pasta de arquivos.</a:t>
            </a:r>
          </a:p>
          <a:p>
            <a:r>
              <a:rPr lang="pt-BR" sz="2400">
                <a:cs typeface="Arial"/>
              </a:rPr>
              <a:t>Salve na planilha </a:t>
            </a:r>
            <a:r>
              <a:rPr lang="pt-BR" sz="2400" err="1">
                <a:cs typeface="Arial"/>
              </a:rPr>
              <a:t>excel</a:t>
            </a:r>
            <a:r>
              <a:rPr lang="pt-BR" sz="2400">
                <a:cs typeface="Arial"/>
              </a:rPr>
              <a:t> para realizar estimativas e gráficos</a:t>
            </a:r>
          </a:p>
        </p:txBody>
      </p:sp>
    </p:spTree>
    <p:extLst>
      <p:ext uri="{BB962C8B-B14F-4D97-AF65-F5344CB8AC3E}">
        <p14:creationId xmlns:p14="http://schemas.microsoft.com/office/powerpoint/2010/main" val="65747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5CB3F6-ACA1-419D-8D62-596400B70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01918C1-3FA8-4ACE-A000-5ADDF232D6A2}"/>
              </a:ext>
            </a:extLst>
          </p:cNvPr>
          <p:cNvSpPr txBox="1"/>
          <p:nvPr/>
        </p:nvSpPr>
        <p:spPr>
          <a:xfrm>
            <a:off x="228600" y="228600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0">
                <a:cs typeface="Arial"/>
              </a:rPr>
              <a:t>7. No </a:t>
            </a:r>
            <a:r>
              <a:rPr lang="pt-BR" sz="1800" spc="0" err="1">
                <a:cs typeface="Arial"/>
              </a:rPr>
              <a:t>Tabnet</a:t>
            </a:r>
            <a:r>
              <a:rPr lang="pt-BR" sz="1800" spc="0">
                <a:cs typeface="Arial"/>
              </a:rPr>
              <a:t> você pode, também</a:t>
            </a:r>
            <a:r>
              <a:rPr lang="pt-BR">
                <a:cs typeface="Arial"/>
              </a:rPr>
              <a:t>, fazer um </a:t>
            </a:r>
            <a:r>
              <a:rPr lang="pt-BR" b="1">
                <a:cs typeface="Arial"/>
              </a:rPr>
              <a:t>cálculo de razão </a:t>
            </a:r>
            <a:r>
              <a:rPr lang="pt-BR">
                <a:cs typeface="Arial"/>
              </a:rPr>
              <a:t>(</a:t>
            </a:r>
            <a:r>
              <a:rPr lang="pt-BR" i="1">
                <a:cs typeface="Arial"/>
              </a:rPr>
              <a:t>numerador não está contido no denominador</a:t>
            </a:r>
            <a:r>
              <a:rPr lang="pt-BR">
                <a:cs typeface="Arial"/>
              </a:rPr>
              <a:t>), que expressa a relação de distribuição entre os sexos.</a:t>
            </a:r>
          </a:p>
          <a:p>
            <a:r>
              <a:rPr lang="pt-BR" sz="1800" spc="0">
                <a:cs typeface="Arial"/>
              </a:rPr>
              <a:t>8. Para </a:t>
            </a:r>
            <a:r>
              <a:rPr lang="pt-BR">
                <a:cs typeface="Arial"/>
              </a:rPr>
              <a:t>descrever o nº de homens para cada grupo de 100 mulheres o</a:t>
            </a:r>
            <a:r>
              <a:rPr lang="pt-BR" sz="1800" spc="0">
                <a:cs typeface="Arial"/>
              </a:rPr>
              <a:t> método do cálculo é </a:t>
            </a:r>
            <a:r>
              <a:rPr lang="pt-BR" sz="1800" b="1">
                <a:solidFill>
                  <a:srgbClr val="C00000"/>
                </a:solidFill>
                <a:cs typeface="Arial"/>
              </a:rPr>
              <a:t>&lt;Homens/Mulheres *100&gt; </a:t>
            </a:r>
            <a:r>
              <a:rPr lang="pt-BR" sz="1800">
                <a:cs typeface="Arial"/>
              </a:rPr>
              <a:t>. Permite comparar quantidade de </a:t>
            </a:r>
            <a:r>
              <a:rPr lang="pt-BR" sz="1800" b="1">
                <a:cs typeface="Arial"/>
              </a:rPr>
              <a:t>diferentes naturezas</a:t>
            </a:r>
            <a:r>
              <a:rPr lang="pt-BR" sz="180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18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4B2114-348C-4BE0-9CCA-732135E0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" y="1714500"/>
            <a:ext cx="9144000" cy="5143500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1A6A2A47-EF90-4784-A027-8708E9E159FE}"/>
              </a:ext>
            </a:extLst>
          </p:cNvPr>
          <p:cNvCxnSpPr>
            <a:cxnSpLocks/>
          </p:cNvCxnSpPr>
          <p:nvPr/>
        </p:nvCxnSpPr>
        <p:spPr>
          <a:xfrm flipH="1">
            <a:off x="6934200" y="2438400"/>
            <a:ext cx="457200" cy="5125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365C26-CEEB-48DA-9106-37125F9A8678}"/>
              </a:ext>
            </a:extLst>
          </p:cNvPr>
          <p:cNvSpPr txBox="1"/>
          <p:nvPr/>
        </p:nvSpPr>
        <p:spPr>
          <a:xfrm>
            <a:off x="152400" y="152400"/>
            <a:ext cx="899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>
                <a:solidFill>
                  <a:srgbClr val="0E0AB6"/>
                </a:solidFill>
                <a:latin typeface="+mj-lt"/>
              </a:rPr>
              <a:t>Outra forma de acesso é baixar os microdados para ter toda a base de dados do SINAN</a:t>
            </a:r>
          </a:p>
          <a:p>
            <a:r>
              <a:rPr lang="pt-BR" sz="1800" spc="0">
                <a:latin typeface="Arial"/>
                <a:cs typeface="Arial"/>
              </a:rPr>
              <a:t>1. Clique em </a:t>
            </a:r>
            <a:r>
              <a:rPr lang="pt-BR" sz="1800" b="1" spc="0">
                <a:solidFill>
                  <a:srgbClr val="C00000"/>
                </a:solidFill>
                <a:latin typeface="Arial"/>
                <a:cs typeface="Arial"/>
              </a:rPr>
              <a:t>&lt;</a:t>
            </a:r>
            <a:r>
              <a:rPr lang="pt-BR" sz="1800" b="1" spc="0" err="1">
                <a:solidFill>
                  <a:srgbClr val="C00000"/>
                </a:solidFill>
                <a:latin typeface="Arial"/>
                <a:cs typeface="Arial"/>
              </a:rPr>
              <a:t>tabwin</a:t>
            </a:r>
            <a:r>
              <a:rPr lang="pt-BR" sz="1800" b="1" spc="0">
                <a:solidFill>
                  <a:srgbClr val="C00000"/>
                </a:solidFill>
                <a:latin typeface="Arial"/>
                <a:cs typeface="Arial"/>
              </a:rPr>
              <a:t>&gt; </a:t>
            </a:r>
            <a:r>
              <a:rPr lang="pt-BR">
                <a:latin typeface="Arial"/>
                <a:cs typeface="Arial"/>
              </a:rPr>
              <a:t>para fazer download do banco de dados completo.</a:t>
            </a:r>
            <a:endParaRPr lang="pt-BR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319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E10546A-12B2-4CC7-BCAF-BD43BEB3EC57}"/>
              </a:ext>
            </a:extLst>
          </p:cNvPr>
          <p:cNvSpPr txBox="1"/>
          <p:nvPr/>
        </p:nvSpPr>
        <p:spPr>
          <a:xfrm>
            <a:off x="222682" y="6096000"/>
            <a:ext cx="89154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lang="pt-BR" spc="0">
                <a:cs typeface="Arial"/>
              </a:rPr>
              <a:t>Os</a:t>
            </a:r>
            <a:r>
              <a:rPr lang="pt-BR" spc="-9">
                <a:cs typeface="Arial"/>
              </a:rPr>
              <a:t> </a:t>
            </a:r>
            <a:r>
              <a:rPr lang="pt-BR" spc="4">
                <a:cs typeface="Arial"/>
              </a:rPr>
              <a:t>ban</a:t>
            </a:r>
            <a:r>
              <a:rPr lang="pt-BR" spc="0">
                <a:cs typeface="Arial"/>
              </a:rPr>
              <a:t>c</a:t>
            </a:r>
            <a:r>
              <a:rPr lang="pt-BR" spc="4">
                <a:cs typeface="Arial"/>
              </a:rPr>
              <a:t>o</a:t>
            </a:r>
            <a:r>
              <a:rPr lang="pt-BR" spc="0">
                <a:cs typeface="Arial"/>
              </a:rPr>
              <a:t>s</a:t>
            </a:r>
            <a:r>
              <a:rPr lang="pt-BR" spc="-34">
                <a:cs typeface="Arial"/>
              </a:rPr>
              <a:t> </a:t>
            </a:r>
            <a:r>
              <a:rPr lang="pt-BR" spc="4">
                <a:cs typeface="Arial"/>
              </a:rPr>
              <a:t>d</a:t>
            </a:r>
            <a:r>
              <a:rPr lang="pt-BR" spc="0">
                <a:cs typeface="Arial"/>
              </a:rPr>
              <a:t>e</a:t>
            </a:r>
            <a:r>
              <a:rPr lang="pt-BR" spc="-9">
                <a:cs typeface="Arial"/>
              </a:rPr>
              <a:t> </a:t>
            </a:r>
            <a:r>
              <a:rPr lang="pt-BR" spc="4">
                <a:cs typeface="Arial"/>
              </a:rPr>
              <a:t>dado</a:t>
            </a:r>
            <a:r>
              <a:rPr lang="pt-BR" spc="0">
                <a:cs typeface="Arial"/>
              </a:rPr>
              <a:t>s</a:t>
            </a:r>
            <a:r>
              <a:rPr lang="pt-BR" spc="-34">
                <a:cs typeface="Arial"/>
              </a:rPr>
              <a:t> </a:t>
            </a:r>
            <a:r>
              <a:rPr lang="pt-BR" spc="4">
                <a:cs typeface="Arial"/>
              </a:rPr>
              <a:t>d</a:t>
            </a:r>
            <a:r>
              <a:rPr lang="pt-BR" spc="0">
                <a:cs typeface="Arial"/>
              </a:rPr>
              <a:t>o</a:t>
            </a:r>
            <a:r>
              <a:rPr lang="pt-BR" spc="-9">
                <a:cs typeface="Arial"/>
              </a:rPr>
              <a:t> </a:t>
            </a:r>
            <a:r>
              <a:rPr lang="pt-BR" spc="0">
                <a:cs typeface="Arial"/>
              </a:rPr>
              <a:t>S</a:t>
            </a:r>
            <a:r>
              <a:rPr lang="pt-BR" spc="9">
                <a:cs typeface="Arial"/>
              </a:rPr>
              <a:t>INAN</a:t>
            </a:r>
            <a:r>
              <a:rPr lang="pt-BR" spc="-19">
                <a:cs typeface="Arial"/>
              </a:rPr>
              <a:t>, estão divididos por estados, ano a ano. Estão </a:t>
            </a:r>
            <a:r>
              <a:rPr lang="pt-BR" spc="0">
                <a:cs typeface="Arial"/>
              </a:rPr>
              <a:t>c</a:t>
            </a:r>
            <a:r>
              <a:rPr lang="pt-BR" spc="4">
                <a:cs typeface="Arial"/>
              </a:rPr>
              <a:t>o</a:t>
            </a:r>
            <a:r>
              <a:rPr lang="pt-BR" spc="9">
                <a:cs typeface="Arial"/>
              </a:rPr>
              <a:t>m</a:t>
            </a:r>
            <a:r>
              <a:rPr lang="pt-BR" spc="4">
                <a:cs typeface="Arial"/>
              </a:rPr>
              <a:t>pa</a:t>
            </a:r>
            <a:r>
              <a:rPr lang="pt-BR" spc="0">
                <a:cs typeface="Arial"/>
              </a:rPr>
              <a:t>ct</a:t>
            </a:r>
            <a:r>
              <a:rPr lang="pt-BR" spc="9">
                <a:cs typeface="Arial"/>
              </a:rPr>
              <a:t>a</a:t>
            </a:r>
            <a:r>
              <a:rPr lang="pt-BR" spc="4">
                <a:cs typeface="Arial"/>
              </a:rPr>
              <a:t>d</a:t>
            </a:r>
            <a:r>
              <a:rPr lang="pt-BR" spc="-9">
                <a:cs typeface="Arial"/>
              </a:rPr>
              <a:t>o</a:t>
            </a:r>
            <a:r>
              <a:rPr lang="pt-BR" spc="0">
                <a:cs typeface="Arial"/>
              </a:rPr>
              <a:t>s</a:t>
            </a:r>
            <a:r>
              <a:rPr lang="pt-BR" spc="-54">
                <a:cs typeface="Arial"/>
              </a:rPr>
              <a:t> </a:t>
            </a:r>
            <a:r>
              <a:rPr lang="pt-BR" spc="4">
                <a:cs typeface="Arial"/>
              </a:rPr>
              <a:t>n</a:t>
            </a:r>
            <a:r>
              <a:rPr lang="pt-BR" spc="0">
                <a:cs typeface="Arial"/>
              </a:rPr>
              <a:t>o</a:t>
            </a:r>
            <a:r>
              <a:rPr lang="pt-BR" spc="-29">
                <a:cs typeface="Arial"/>
              </a:rPr>
              <a:t> </a:t>
            </a:r>
            <a:r>
              <a:rPr lang="pt-BR" spc="19">
                <a:cs typeface="Arial"/>
              </a:rPr>
              <a:t>f</a:t>
            </a:r>
            <a:r>
              <a:rPr lang="pt-BR" spc="4">
                <a:cs typeface="Arial"/>
              </a:rPr>
              <a:t>o</a:t>
            </a:r>
            <a:r>
              <a:rPr lang="pt-BR" spc="-4">
                <a:cs typeface="Arial"/>
              </a:rPr>
              <a:t>r</a:t>
            </a:r>
            <a:r>
              <a:rPr lang="pt-BR" spc="9">
                <a:cs typeface="Arial"/>
              </a:rPr>
              <a:t>m</a:t>
            </a:r>
            <a:r>
              <a:rPr lang="pt-BR" spc="4">
                <a:cs typeface="Arial"/>
              </a:rPr>
              <a:t>a</a:t>
            </a:r>
            <a:r>
              <a:rPr lang="pt-BR" spc="0">
                <a:cs typeface="Arial"/>
              </a:rPr>
              <a:t>to</a:t>
            </a:r>
            <a:r>
              <a:rPr lang="pt-BR" spc="-64">
                <a:cs typeface="Arial"/>
              </a:rPr>
              <a:t> </a:t>
            </a:r>
            <a:r>
              <a:rPr lang="pt-BR" spc="0">
                <a:cs typeface="Arial"/>
              </a:rPr>
              <a:t>.DBC. P</a:t>
            </a:r>
            <a:r>
              <a:rPr lang="pt-BR" spc="9">
                <a:cs typeface="Arial"/>
              </a:rPr>
              <a:t>a</a:t>
            </a:r>
            <a:r>
              <a:rPr lang="pt-BR" spc="-4">
                <a:cs typeface="Arial"/>
              </a:rPr>
              <a:t>r</a:t>
            </a:r>
            <a:r>
              <a:rPr lang="pt-BR" spc="0">
                <a:cs typeface="Arial"/>
              </a:rPr>
              <a:t>a</a:t>
            </a:r>
            <a:r>
              <a:rPr lang="pt-BR" spc="-9">
                <a:cs typeface="Arial"/>
              </a:rPr>
              <a:t> </a:t>
            </a:r>
            <a:r>
              <a:rPr lang="pt-BR" spc="4">
                <a:cs typeface="Arial"/>
              </a:rPr>
              <a:t>de</a:t>
            </a:r>
            <a:r>
              <a:rPr lang="pt-BR" spc="0">
                <a:cs typeface="Arial"/>
              </a:rPr>
              <a:t>sc</a:t>
            </a:r>
            <a:r>
              <a:rPr lang="pt-BR" spc="4">
                <a:cs typeface="Arial"/>
              </a:rPr>
              <a:t>o</a:t>
            </a:r>
            <a:r>
              <a:rPr lang="pt-BR" spc="9">
                <a:cs typeface="Arial"/>
              </a:rPr>
              <a:t>m</a:t>
            </a:r>
            <a:r>
              <a:rPr lang="pt-BR" spc="4">
                <a:cs typeface="Arial"/>
              </a:rPr>
              <a:t>pa</a:t>
            </a:r>
            <a:r>
              <a:rPr lang="pt-BR" spc="0">
                <a:cs typeface="Arial"/>
              </a:rPr>
              <a:t>ct</a:t>
            </a:r>
            <a:r>
              <a:rPr lang="pt-BR" spc="-9">
                <a:cs typeface="Arial"/>
              </a:rPr>
              <a:t>a</a:t>
            </a:r>
            <a:r>
              <a:rPr lang="pt-BR" spc="0">
                <a:cs typeface="Arial"/>
              </a:rPr>
              <a:t>r</a:t>
            </a:r>
            <a:r>
              <a:rPr lang="pt-BR" spc="-59">
                <a:cs typeface="Arial"/>
              </a:rPr>
              <a:t> </a:t>
            </a:r>
            <a:r>
              <a:rPr lang="pt-BR" spc="0">
                <a:cs typeface="Arial"/>
              </a:rPr>
              <a:t>é</a:t>
            </a:r>
            <a:r>
              <a:rPr lang="pt-BR" spc="-9">
                <a:cs typeface="Arial"/>
              </a:rPr>
              <a:t> </a:t>
            </a:r>
            <a:r>
              <a:rPr lang="pt-BR" spc="4">
                <a:cs typeface="Arial"/>
              </a:rPr>
              <a:t>ne</a:t>
            </a:r>
            <a:r>
              <a:rPr lang="pt-BR" spc="0">
                <a:cs typeface="Arial"/>
              </a:rPr>
              <a:t>c</a:t>
            </a:r>
            <a:r>
              <a:rPr lang="pt-BR" spc="4">
                <a:cs typeface="Arial"/>
              </a:rPr>
              <a:t>e</a:t>
            </a:r>
            <a:r>
              <a:rPr lang="pt-BR" spc="0">
                <a:cs typeface="Arial"/>
              </a:rPr>
              <a:t>ss</a:t>
            </a:r>
            <a:r>
              <a:rPr lang="pt-BR" spc="4">
                <a:cs typeface="Arial"/>
              </a:rPr>
              <a:t>á</a:t>
            </a:r>
            <a:r>
              <a:rPr lang="pt-BR" spc="-4">
                <a:cs typeface="Arial"/>
              </a:rPr>
              <a:t>r</a:t>
            </a:r>
            <a:r>
              <a:rPr lang="pt-BR" spc="0">
                <a:cs typeface="Arial"/>
              </a:rPr>
              <a:t>io</a:t>
            </a:r>
            <a:r>
              <a:rPr lang="pt-BR" spc="-29">
                <a:cs typeface="Arial"/>
              </a:rPr>
              <a:t> </a:t>
            </a:r>
            <a:r>
              <a:rPr lang="pt-BR" spc="0">
                <a:cs typeface="Arial"/>
              </a:rPr>
              <a:t>ins</a:t>
            </a:r>
            <a:r>
              <a:rPr lang="pt-BR" spc="4">
                <a:cs typeface="Arial"/>
              </a:rPr>
              <a:t>ta</a:t>
            </a:r>
            <a:r>
              <a:rPr lang="pt-BR" spc="0">
                <a:cs typeface="Arial"/>
              </a:rPr>
              <a:t>la</a:t>
            </a:r>
            <a:r>
              <a:rPr lang="pt-BR" spc="9">
                <a:cs typeface="Arial"/>
              </a:rPr>
              <a:t>r</a:t>
            </a:r>
            <a:r>
              <a:rPr lang="pt-BR" spc="-29">
                <a:cs typeface="Arial"/>
              </a:rPr>
              <a:t> o </a:t>
            </a:r>
            <a:r>
              <a:rPr lang="pt-BR" spc="-29" err="1">
                <a:cs typeface="Arial"/>
              </a:rPr>
              <a:t>TabWin</a:t>
            </a:r>
            <a:r>
              <a:rPr lang="pt-BR" spc="-29">
                <a:cs typeface="Arial"/>
              </a:rPr>
              <a:t>, s</a:t>
            </a:r>
            <a:r>
              <a:rPr lang="pt-BR">
                <a:cs typeface="Arial"/>
              </a:rPr>
              <a:t>iga orientações:</a:t>
            </a:r>
            <a:endParaRPr lang="pt-BR">
              <a:solidFill>
                <a:srgbClr val="0E0AB6"/>
              </a:solidFill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0E8566-36A4-40A2-82EC-A7F03FFEC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2" y="1295400"/>
            <a:ext cx="8991600" cy="46871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FE671B-C7E3-4628-87C7-A3B89F9F4A75}"/>
              </a:ext>
            </a:extLst>
          </p:cNvPr>
          <p:cNvSpPr txBox="1"/>
          <p:nvPr/>
        </p:nvSpPr>
        <p:spPr>
          <a:xfrm>
            <a:off x="304800" y="141944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0">
                <a:latin typeface="Arial"/>
                <a:cs typeface="Arial"/>
              </a:rPr>
              <a:t>2. </a:t>
            </a:r>
            <a:r>
              <a:rPr lang="pt-BR">
                <a:latin typeface="Arial"/>
                <a:cs typeface="Arial"/>
              </a:rPr>
              <a:t>Ao abrir o download de arquivos marque : o </a:t>
            </a:r>
            <a:r>
              <a:rPr lang="pt-BR" b="1">
                <a:solidFill>
                  <a:srgbClr val="C00000"/>
                </a:solidFill>
                <a:latin typeface="Arial"/>
                <a:cs typeface="Arial"/>
              </a:rPr>
              <a:t>&lt;SINAN&gt;, </a:t>
            </a:r>
            <a:r>
              <a:rPr lang="pt-BR">
                <a:latin typeface="Arial"/>
                <a:cs typeface="Arial"/>
              </a:rPr>
              <a:t>após </a:t>
            </a:r>
            <a:r>
              <a:rPr lang="pt-BR" b="1">
                <a:solidFill>
                  <a:srgbClr val="C00000"/>
                </a:solidFill>
                <a:latin typeface="Arial"/>
                <a:cs typeface="Arial"/>
              </a:rPr>
              <a:t>&lt;dados&gt;</a:t>
            </a:r>
            <a:r>
              <a:rPr lang="pt-BR" b="1">
                <a:latin typeface="Arial"/>
                <a:cs typeface="Arial"/>
              </a:rPr>
              <a:t>,</a:t>
            </a:r>
            <a:r>
              <a:rPr lang="pt-BR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pt-BR">
                <a:latin typeface="Arial"/>
                <a:cs typeface="Arial"/>
              </a:rPr>
              <a:t>o </a:t>
            </a:r>
            <a:r>
              <a:rPr lang="pt-BR" b="1">
                <a:solidFill>
                  <a:srgbClr val="C00000"/>
                </a:solidFill>
                <a:latin typeface="Arial"/>
                <a:cs typeface="Arial"/>
              </a:rPr>
              <a:t>&lt;Ano&gt;</a:t>
            </a:r>
            <a:r>
              <a:rPr lang="pt-BR" b="1">
                <a:latin typeface="Arial"/>
                <a:cs typeface="Arial"/>
              </a:rPr>
              <a:t>,</a:t>
            </a:r>
            <a:r>
              <a:rPr lang="pt-BR" b="1">
                <a:solidFill>
                  <a:srgbClr val="C00000"/>
                </a:solidFill>
                <a:latin typeface="Arial"/>
                <a:cs typeface="Arial"/>
              </a:rPr>
              <a:t> &lt;UF&gt; </a:t>
            </a:r>
            <a:r>
              <a:rPr lang="pt-BR">
                <a:latin typeface="Arial"/>
                <a:cs typeface="Arial"/>
              </a:rPr>
              <a:t>e o tipo de arquivo </a:t>
            </a:r>
            <a:r>
              <a:rPr lang="pt-BR" b="1">
                <a:solidFill>
                  <a:srgbClr val="C00000"/>
                </a:solidFill>
                <a:latin typeface="Arial"/>
                <a:cs typeface="Arial"/>
              </a:rPr>
              <a:t>&lt;DO&gt; </a:t>
            </a:r>
            <a:r>
              <a:rPr lang="pt-BR">
                <a:latin typeface="Arial"/>
                <a:cs typeface="Arial"/>
              </a:rPr>
              <a:t>e solicite para enviar.</a:t>
            </a:r>
            <a:endParaRPr lang="pt-BR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98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97FE123-32A4-4152-9161-46556DEA9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3"/>
          <a:stretch/>
        </p:blipFill>
        <p:spPr>
          <a:xfrm>
            <a:off x="605287" y="1345148"/>
            <a:ext cx="6937801" cy="486163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4F4B297-93B2-435F-AA18-48F6A6F0F102}"/>
              </a:ext>
            </a:extLst>
          </p:cNvPr>
          <p:cNvSpPr/>
          <p:nvPr/>
        </p:nvSpPr>
        <p:spPr>
          <a:xfrm>
            <a:off x="5943600" y="1714500"/>
            <a:ext cx="28956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/>
              <a:t>Tipo de Arquivo:</a:t>
            </a:r>
          </a:p>
          <a:p>
            <a:endParaRPr lang="pt-BR" sz="1200" b="1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ACBI -Acidente de Trabalho com Material Biológico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ACGR- Acidente de Trabalho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CAN- Câncer Relacionado ao Trabalho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DERM-Dermatoses Ocupacionais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IEXO-Intoxicação Exógena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INFL-Influenza Pandêmica</a:t>
            </a:r>
          </a:p>
          <a:p>
            <a:pPr>
              <a:spcAft>
                <a:spcPts val="8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MENT- Transtornos mentais relacionados ao trabalho</a:t>
            </a:r>
          </a:p>
          <a:p>
            <a:pPr>
              <a:spcAft>
                <a:spcPts val="8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PAIR -Perda auditiva por ruído relacionado ao trabalho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 -</a:t>
            </a:r>
            <a:r>
              <a:rPr lang="pt-BR" sz="1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Pneumoconioses</a:t>
            </a: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relacionadas ao trabalho</a:t>
            </a:r>
            <a:endParaRPr lang="pt-BR" sz="120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A37414AB-7572-4057-99CD-A967D4859A15}"/>
              </a:ext>
            </a:extLst>
          </p:cNvPr>
          <p:cNvCxnSpPr>
            <a:cxnSpLocks/>
          </p:cNvCxnSpPr>
          <p:nvPr/>
        </p:nvCxnSpPr>
        <p:spPr>
          <a:xfrm flipH="1">
            <a:off x="4572000" y="2505722"/>
            <a:ext cx="12954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C8146E-A2C1-4D5A-A43A-9DF41BA3BF4E}"/>
              </a:ext>
            </a:extLst>
          </p:cNvPr>
          <p:cNvSpPr txBox="1"/>
          <p:nvPr/>
        </p:nvSpPr>
        <p:spPr>
          <a:xfrm>
            <a:off x="304800" y="141944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0">
                <a:latin typeface="Arial"/>
                <a:cs typeface="Arial"/>
              </a:rPr>
              <a:t>3. Para a transferência de arquivo você pode selecionar entre os 9 tipos de doenças e agravos relacionados a Saúde do Trabalhador (DART) </a:t>
            </a:r>
            <a:r>
              <a:rPr lang="pt-BR" sz="1800" b="1" spc="0">
                <a:solidFill>
                  <a:srgbClr val="C00000"/>
                </a:solidFill>
                <a:latin typeface="Arial"/>
                <a:cs typeface="Arial"/>
              </a:rPr>
              <a:t>&lt;material biológico, acidente de trabalho, câncer, dermatoses, intoxicação exógena, influenza pandêmica, transtornos mentais, perda auditiva e </a:t>
            </a:r>
            <a:r>
              <a:rPr lang="pt-BR" sz="1800" b="1" spc="0" err="1">
                <a:solidFill>
                  <a:srgbClr val="C00000"/>
                </a:solidFill>
                <a:latin typeface="Arial"/>
                <a:cs typeface="Arial"/>
              </a:rPr>
              <a:t>pneumocioses</a:t>
            </a:r>
            <a:r>
              <a:rPr lang="pt-BR" sz="1800" b="1" spc="0">
                <a:solidFill>
                  <a:srgbClr val="C00000"/>
                </a:solidFill>
                <a:latin typeface="Arial"/>
                <a:cs typeface="Arial"/>
              </a:rPr>
              <a:t>&gt;</a:t>
            </a:r>
            <a:endParaRPr lang="pt-BR" sz="1800" b="1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93A9C5-66B1-476B-9A61-FC614E5B0727}"/>
              </a:ext>
            </a:extLst>
          </p:cNvPr>
          <p:cNvSpPr txBox="1"/>
          <p:nvPr/>
        </p:nvSpPr>
        <p:spPr>
          <a:xfrm>
            <a:off x="457200" y="6216059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/>
              <a:t>OBS: Os dados desses tabuladores ainda não estão disponíveis, mas </a:t>
            </a:r>
            <a:r>
              <a:rPr lang="pt-BR" err="1"/>
              <a:t>qdo</a:t>
            </a:r>
            <a:r>
              <a:rPr lang="pt-BR"/>
              <a:t> forem liberados será muito fácil realizar as estimativas de DART. </a:t>
            </a:r>
          </a:p>
        </p:txBody>
      </p:sp>
    </p:spTree>
    <p:extLst>
      <p:ext uri="{BB962C8B-B14F-4D97-AF65-F5344CB8AC3E}">
        <p14:creationId xmlns:p14="http://schemas.microsoft.com/office/powerpoint/2010/main" val="2149598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533402" y="296985"/>
            <a:ext cx="8534399" cy="1924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0">
                <a:solidFill>
                  <a:srgbClr val="0E0AB6"/>
                </a:solidFill>
                <a:cs typeface="Arial"/>
              </a:rPr>
              <a:t>Para você selecionar o município no Sinan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>
                <a:cs typeface="Arial"/>
              </a:rPr>
              <a:t>L</a:t>
            </a:r>
            <a:r>
              <a:rPr lang="pt-BR" sz="2800" spc="0">
                <a:cs typeface="Arial"/>
              </a:rPr>
              <a:t>embre que a codificação para município </a:t>
            </a:r>
            <a:r>
              <a:rPr lang="pt-BR" sz="2800">
                <a:cs typeface="Arial"/>
              </a:rPr>
              <a:t>corresponde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>
                <a:cs typeface="Arial"/>
              </a:rPr>
              <a:t> aos códigos IBGE, com os dígitos iniciais do estado.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1600">
                <a:cs typeface="Arial"/>
              </a:rPr>
              <a:t>Dicionário de dados: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1600">
                <a:cs typeface="Arial"/>
              </a:rPr>
              <a:t> 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endParaRPr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205" y="2590800"/>
            <a:ext cx="376904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400" b="1" spc="0">
                <a:solidFill>
                  <a:srgbClr val="0E0AB6"/>
                </a:solidFill>
                <a:cs typeface="Arial"/>
              </a:rPr>
              <a:t>Ex</a:t>
            </a:r>
            <a:r>
              <a:rPr lang="pt-BR" sz="2400" b="1" spc="0" err="1">
                <a:solidFill>
                  <a:srgbClr val="0E0AB6"/>
                </a:solidFill>
                <a:cs typeface="Arial"/>
              </a:rPr>
              <a:t>emplo</a:t>
            </a:r>
            <a:r>
              <a:rPr lang="pt-BR" sz="2400" b="1" spc="0">
                <a:solidFill>
                  <a:srgbClr val="0E0AB6"/>
                </a:solidFill>
                <a:cs typeface="Arial"/>
              </a:rPr>
              <a:t> Região Sul</a:t>
            </a:r>
            <a:r>
              <a:rPr sz="2400" b="1" spc="0">
                <a:solidFill>
                  <a:srgbClr val="0E0AB6"/>
                </a:solidFill>
                <a:cs typeface="Arial"/>
              </a:rPr>
              <a:t>:</a:t>
            </a:r>
            <a:endParaRPr sz="2400" b="1">
              <a:solidFill>
                <a:srgbClr val="0E0AB6"/>
              </a:solidFill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43201" y="3055815"/>
            <a:ext cx="6324600" cy="297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87">
              <a:lnSpc>
                <a:spcPts val="2555"/>
              </a:lnSpc>
              <a:spcBef>
                <a:spcPts val="127"/>
              </a:spcBef>
            </a:pPr>
            <a:r>
              <a:rPr lang="pt-BR" sz="2400" b="1" spc="0">
                <a:solidFill>
                  <a:srgbClr val="C00000"/>
                </a:solidFill>
                <a:cs typeface="Arial"/>
              </a:rPr>
              <a:t>Estado Paraná: </a:t>
            </a:r>
            <a:r>
              <a:rPr lang="pt-BR" sz="2400" spc="0">
                <a:cs typeface="Arial"/>
              </a:rPr>
              <a:t>41</a:t>
            </a:r>
          </a:p>
          <a:p>
            <a:pPr marL="12700" marR="53387">
              <a:lnSpc>
                <a:spcPts val="2555"/>
              </a:lnSpc>
              <a:spcBef>
                <a:spcPts val="127"/>
              </a:spcBef>
            </a:pPr>
            <a:r>
              <a:rPr lang="pt-BR" sz="2400">
                <a:cs typeface="Arial"/>
              </a:rPr>
              <a:t>Capital: Curitiba   Código: </a:t>
            </a:r>
            <a:r>
              <a:rPr lang="pt-BR" sz="2400" b="0" i="0">
                <a:effectLst/>
              </a:rPr>
              <a:t>4106902</a:t>
            </a:r>
            <a:endParaRPr lang="pt-BR" sz="2400" spc="0">
              <a:cs typeface="Arial"/>
            </a:endParaRPr>
          </a:p>
          <a:p>
            <a:pPr marL="12700" marR="53387">
              <a:lnSpc>
                <a:spcPts val="2555"/>
              </a:lnSpc>
              <a:spcBef>
                <a:spcPts val="127"/>
              </a:spcBef>
            </a:pPr>
            <a:endParaRPr lang="pt-BR" sz="2400">
              <a:cs typeface="Arial"/>
            </a:endParaRPr>
          </a:p>
          <a:p>
            <a:pPr marL="12700" marR="53387">
              <a:lnSpc>
                <a:spcPts val="2555"/>
              </a:lnSpc>
              <a:spcBef>
                <a:spcPts val="127"/>
              </a:spcBef>
            </a:pPr>
            <a:r>
              <a:rPr lang="pt-BR" sz="2400" b="1">
                <a:solidFill>
                  <a:srgbClr val="C00000"/>
                </a:solidFill>
                <a:cs typeface="Arial"/>
              </a:rPr>
              <a:t>Estado Rio Grande do Sul: </a:t>
            </a:r>
            <a:r>
              <a:rPr lang="pt-BR" sz="2400">
                <a:cs typeface="Arial"/>
              </a:rPr>
              <a:t>43</a:t>
            </a:r>
          </a:p>
          <a:p>
            <a:pPr marL="12700" marR="53387">
              <a:lnSpc>
                <a:spcPts val="2555"/>
              </a:lnSpc>
              <a:spcBef>
                <a:spcPts val="127"/>
              </a:spcBef>
            </a:pPr>
            <a:r>
              <a:rPr lang="pt-BR" sz="2400">
                <a:cs typeface="Arial"/>
              </a:rPr>
              <a:t>Capital: Porto Alegre Código: 4314902 </a:t>
            </a:r>
            <a:endParaRPr sz="2400">
              <a:cs typeface="Arial"/>
            </a:endParaRPr>
          </a:p>
          <a:p>
            <a:pPr marL="12700">
              <a:lnSpc>
                <a:spcPct val="101725"/>
              </a:lnSpc>
              <a:spcBef>
                <a:spcPts val="604"/>
              </a:spcBef>
            </a:pPr>
            <a:endParaRPr lang="pt-BR" sz="2400" spc="0"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04"/>
              </a:spcBef>
            </a:pPr>
            <a:r>
              <a:rPr sz="2400" b="1" spc="0">
                <a:solidFill>
                  <a:srgbClr val="C00000"/>
                </a:solidFill>
                <a:cs typeface="Calibri"/>
              </a:rPr>
              <a:t>E</a:t>
            </a:r>
            <a:r>
              <a:rPr sz="2400" b="1" spc="-44">
                <a:solidFill>
                  <a:srgbClr val="C00000"/>
                </a:solidFill>
                <a:cs typeface="Calibri"/>
              </a:rPr>
              <a:t>s</a:t>
            </a:r>
            <a:r>
              <a:rPr sz="2400" b="1" spc="-39">
                <a:solidFill>
                  <a:srgbClr val="C00000"/>
                </a:solidFill>
                <a:cs typeface="Calibri"/>
              </a:rPr>
              <a:t>t</a:t>
            </a:r>
            <a:r>
              <a:rPr sz="2400" b="1" spc="0">
                <a:solidFill>
                  <a:srgbClr val="C00000"/>
                </a:solidFill>
                <a:cs typeface="Calibri"/>
              </a:rPr>
              <a:t>ad</a:t>
            </a:r>
            <a:r>
              <a:rPr sz="2400" b="1" spc="4">
                <a:solidFill>
                  <a:srgbClr val="C00000"/>
                </a:solidFill>
                <a:cs typeface="Calibri"/>
              </a:rPr>
              <a:t>o</a:t>
            </a:r>
            <a:r>
              <a:rPr lang="pt-BR" sz="2400" b="1" spc="4">
                <a:solidFill>
                  <a:srgbClr val="C00000"/>
                </a:solidFill>
                <a:cs typeface="Calibri"/>
              </a:rPr>
              <a:t> Santa Catarina: </a:t>
            </a:r>
            <a:r>
              <a:rPr lang="pt-BR" sz="2400" spc="4">
                <a:cs typeface="Calibri"/>
              </a:rPr>
              <a:t>42</a:t>
            </a:r>
          </a:p>
          <a:p>
            <a:pPr marL="12700">
              <a:lnSpc>
                <a:spcPct val="101725"/>
              </a:lnSpc>
              <a:spcBef>
                <a:spcPts val="604"/>
              </a:spcBef>
            </a:pPr>
            <a:r>
              <a:rPr lang="pt-BR" sz="2400" spc="4">
                <a:cs typeface="Calibri"/>
              </a:rPr>
              <a:t>Capital</a:t>
            </a:r>
            <a:r>
              <a:rPr sz="2400" spc="0">
                <a:cs typeface="Calibri"/>
              </a:rPr>
              <a:t>:</a:t>
            </a:r>
            <a:r>
              <a:rPr lang="pt-BR" sz="2400" spc="0">
                <a:cs typeface="Calibri"/>
              </a:rPr>
              <a:t> Florianópolis Código: </a:t>
            </a:r>
            <a:r>
              <a:rPr lang="pt-BR" sz="2400" b="0" i="0">
                <a:effectLst/>
              </a:rPr>
              <a:t>4205407</a:t>
            </a:r>
            <a:endParaRPr sz="2400"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92800" y="3352800"/>
            <a:ext cx="355600" cy="381000"/>
          </a:xfrm>
          <a:custGeom>
            <a:avLst/>
            <a:gdLst/>
            <a:ahLst/>
            <a:cxnLst/>
            <a:rect l="l" t="t" r="r" b="b"/>
            <a:pathLst>
              <a:path w="431800" h="504825">
                <a:moveTo>
                  <a:pt x="0" y="252349"/>
                </a:moveTo>
                <a:lnTo>
                  <a:pt x="715" y="231641"/>
                </a:lnTo>
                <a:lnTo>
                  <a:pt x="2825" y="211397"/>
                </a:lnTo>
                <a:lnTo>
                  <a:pt x="6273" y="191681"/>
                </a:lnTo>
                <a:lnTo>
                  <a:pt x="11005" y="172557"/>
                </a:lnTo>
                <a:lnTo>
                  <a:pt x="16964" y="154090"/>
                </a:lnTo>
                <a:lnTo>
                  <a:pt x="24095" y="136345"/>
                </a:lnTo>
                <a:lnTo>
                  <a:pt x="32343" y="119387"/>
                </a:lnTo>
                <a:lnTo>
                  <a:pt x="41651" y="103281"/>
                </a:lnTo>
                <a:lnTo>
                  <a:pt x="51966" y="88091"/>
                </a:lnTo>
                <a:lnTo>
                  <a:pt x="63230" y="73882"/>
                </a:lnTo>
                <a:lnTo>
                  <a:pt x="75388" y="60719"/>
                </a:lnTo>
                <a:lnTo>
                  <a:pt x="88385" y="48666"/>
                </a:lnTo>
                <a:lnTo>
                  <a:pt x="102166" y="37789"/>
                </a:lnTo>
                <a:lnTo>
                  <a:pt x="116675" y="28152"/>
                </a:lnTo>
                <a:lnTo>
                  <a:pt x="131855" y="19819"/>
                </a:lnTo>
                <a:lnTo>
                  <a:pt x="147653" y="12857"/>
                </a:lnTo>
                <a:lnTo>
                  <a:pt x="164011" y="7329"/>
                </a:lnTo>
                <a:lnTo>
                  <a:pt x="180876" y="3300"/>
                </a:lnTo>
                <a:lnTo>
                  <a:pt x="198190" y="835"/>
                </a:lnTo>
                <a:lnTo>
                  <a:pt x="215900" y="0"/>
                </a:lnTo>
                <a:lnTo>
                  <a:pt x="233591" y="835"/>
                </a:lnTo>
                <a:lnTo>
                  <a:pt x="250892" y="3300"/>
                </a:lnTo>
                <a:lnTo>
                  <a:pt x="267746" y="7329"/>
                </a:lnTo>
                <a:lnTo>
                  <a:pt x="284097" y="12857"/>
                </a:lnTo>
                <a:lnTo>
                  <a:pt x="299890" y="19819"/>
                </a:lnTo>
                <a:lnTo>
                  <a:pt x="315068" y="28152"/>
                </a:lnTo>
                <a:lnTo>
                  <a:pt x="329577" y="37789"/>
                </a:lnTo>
                <a:lnTo>
                  <a:pt x="343359" y="48666"/>
                </a:lnTo>
                <a:lnTo>
                  <a:pt x="356359" y="60719"/>
                </a:lnTo>
                <a:lnTo>
                  <a:pt x="368522" y="73882"/>
                </a:lnTo>
                <a:lnTo>
                  <a:pt x="379791" y="88091"/>
                </a:lnTo>
                <a:lnTo>
                  <a:pt x="390111" y="103281"/>
                </a:lnTo>
                <a:lnTo>
                  <a:pt x="399426" y="119387"/>
                </a:lnTo>
                <a:lnTo>
                  <a:pt x="407680" y="136345"/>
                </a:lnTo>
                <a:lnTo>
                  <a:pt x="414817" y="154090"/>
                </a:lnTo>
                <a:lnTo>
                  <a:pt x="420782" y="172557"/>
                </a:lnTo>
                <a:lnTo>
                  <a:pt x="425518" y="191681"/>
                </a:lnTo>
                <a:lnTo>
                  <a:pt x="428971" y="211397"/>
                </a:lnTo>
                <a:lnTo>
                  <a:pt x="431083" y="231641"/>
                </a:lnTo>
                <a:lnTo>
                  <a:pt x="431800" y="252349"/>
                </a:lnTo>
                <a:lnTo>
                  <a:pt x="431083" y="273056"/>
                </a:lnTo>
                <a:lnTo>
                  <a:pt x="428971" y="293303"/>
                </a:lnTo>
                <a:lnTo>
                  <a:pt x="425518" y="313024"/>
                </a:lnTo>
                <a:lnTo>
                  <a:pt x="420782" y="332153"/>
                </a:lnTo>
                <a:lnTo>
                  <a:pt x="414817" y="350627"/>
                </a:lnTo>
                <a:lnTo>
                  <a:pt x="407680" y="368379"/>
                </a:lnTo>
                <a:lnTo>
                  <a:pt x="399426" y="385345"/>
                </a:lnTo>
                <a:lnTo>
                  <a:pt x="390111" y="401461"/>
                </a:lnTo>
                <a:lnTo>
                  <a:pt x="379791" y="416660"/>
                </a:lnTo>
                <a:lnTo>
                  <a:pt x="368522" y="430879"/>
                </a:lnTo>
                <a:lnTo>
                  <a:pt x="356359" y="444051"/>
                </a:lnTo>
                <a:lnTo>
                  <a:pt x="343359" y="456113"/>
                </a:lnTo>
                <a:lnTo>
                  <a:pt x="329577" y="467000"/>
                </a:lnTo>
                <a:lnTo>
                  <a:pt x="315068" y="476645"/>
                </a:lnTo>
                <a:lnTo>
                  <a:pt x="299890" y="484985"/>
                </a:lnTo>
                <a:lnTo>
                  <a:pt x="284097" y="491954"/>
                </a:lnTo>
                <a:lnTo>
                  <a:pt x="267746" y="497487"/>
                </a:lnTo>
                <a:lnTo>
                  <a:pt x="250892" y="501520"/>
                </a:lnTo>
                <a:lnTo>
                  <a:pt x="233591" y="503988"/>
                </a:lnTo>
                <a:lnTo>
                  <a:pt x="215900" y="504825"/>
                </a:lnTo>
                <a:lnTo>
                  <a:pt x="198190" y="503988"/>
                </a:lnTo>
                <a:lnTo>
                  <a:pt x="180876" y="501520"/>
                </a:lnTo>
                <a:lnTo>
                  <a:pt x="164011" y="497487"/>
                </a:lnTo>
                <a:lnTo>
                  <a:pt x="147653" y="491954"/>
                </a:lnTo>
                <a:lnTo>
                  <a:pt x="131855" y="484985"/>
                </a:lnTo>
                <a:lnTo>
                  <a:pt x="116675" y="476645"/>
                </a:lnTo>
                <a:lnTo>
                  <a:pt x="102166" y="467000"/>
                </a:lnTo>
                <a:lnTo>
                  <a:pt x="88385" y="456113"/>
                </a:lnTo>
                <a:lnTo>
                  <a:pt x="75388" y="444051"/>
                </a:lnTo>
                <a:lnTo>
                  <a:pt x="63230" y="430879"/>
                </a:lnTo>
                <a:lnTo>
                  <a:pt x="51966" y="416660"/>
                </a:lnTo>
                <a:lnTo>
                  <a:pt x="41651" y="401461"/>
                </a:lnTo>
                <a:lnTo>
                  <a:pt x="32343" y="385345"/>
                </a:lnTo>
                <a:lnTo>
                  <a:pt x="24095" y="368379"/>
                </a:lnTo>
                <a:lnTo>
                  <a:pt x="16964" y="350627"/>
                </a:lnTo>
                <a:lnTo>
                  <a:pt x="11005" y="332153"/>
                </a:lnTo>
                <a:lnTo>
                  <a:pt x="6273" y="313024"/>
                </a:lnTo>
                <a:lnTo>
                  <a:pt x="2825" y="293303"/>
                </a:lnTo>
                <a:lnTo>
                  <a:pt x="715" y="273056"/>
                </a:lnTo>
                <a:lnTo>
                  <a:pt x="0" y="25234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0D2A0C3F-8BBF-4287-A255-F8A618C671F3}"/>
              </a:ext>
            </a:extLst>
          </p:cNvPr>
          <p:cNvSpPr/>
          <p:nvPr/>
        </p:nvSpPr>
        <p:spPr>
          <a:xfrm>
            <a:off x="6350000" y="4343400"/>
            <a:ext cx="355600" cy="381000"/>
          </a:xfrm>
          <a:custGeom>
            <a:avLst/>
            <a:gdLst/>
            <a:ahLst/>
            <a:cxnLst/>
            <a:rect l="l" t="t" r="r" b="b"/>
            <a:pathLst>
              <a:path w="431800" h="504825">
                <a:moveTo>
                  <a:pt x="0" y="252349"/>
                </a:moveTo>
                <a:lnTo>
                  <a:pt x="715" y="231641"/>
                </a:lnTo>
                <a:lnTo>
                  <a:pt x="2825" y="211397"/>
                </a:lnTo>
                <a:lnTo>
                  <a:pt x="6273" y="191681"/>
                </a:lnTo>
                <a:lnTo>
                  <a:pt x="11005" y="172557"/>
                </a:lnTo>
                <a:lnTo>
                  <a:pt x="16964" y="154090"/>
                </a:lnTo>
                <a:lnTo>
                  <a:pt x="24095" y="136345"/>
                </a:lnTo>
                <a:lnTo>
                  <a:pt x="32343" y="119387"/>
                </a:lnTo>
                <a:lnTo>
                  <a:pt x="41651" y="103281"/>
                </a:lnTo>
                <a:lnTo>
                  <a:pt x="51966" y="88091"/>
                </a:lnTo>
                <a:lnTo>
                  <a:pt x="63230" y="73882"/>
                </a:lnTo>
                <a:lnTo>
                  <a:pt x="75388" y="60719"/>
                </a:lnTo>
                <a:lnTo>
                  <a:pt x="88385" y="48666"/>
                </a:lnTo>
                <a:lnTo>
                  <a:pt x="102166" y="37789"/>
                </a:lnTo>
                <a:lnTo>
                  <a:pt x="116675" y="28152"/>
                </a:lnTo>
                <a:lnTo>
                  <a:pt x="131855" y="19819"/>
                </a:lnTo>
                <a:lnTo>
                  <a:pt x="147653" y="12857"/>
                </a:lnTo>
                <a:lnTo>
                  <a:pt x="164011" y="7329"/>
                </a:lnTo>
                <a:lnTo>
                  <a:pt x="180876" y="3300"/>
                </a:lnTo>
                <a:lnTo>
                  <a:pt x="198190" y="835"/>
                </a:lnTo>
                <a:lnTo>
                  <a:pt x="215900" y="0"/>
                </a:lnTo>
                <a:lnTo>
                  <a:pt x="233591" y="835"/>
                </a:lnTo>
                <a:lnTo>
                  <a:pt x="250892" y="3300"/>
                </a:lnTo>
                <a:lnTo>
                  <a:pt x="267746" y="7329"/>
                </a:lnTo>
                <a:lnTo>
                  <a:pt x="284097" y="12857"/>
                </a:lnTo>
                <a:lnTo>
                  <a:pt x="299890" y="19819"/>
                </a:lnTo>
                <a:lnTo>
                  <a:pt x="315068" y="28152"/>
                </a:lnTo>
                <a:lnTo>
                  <a:pt x="329577" y="37789"/>
                </a:lnTo>
                <a:lnTo>
                  <a:pt x="343359" y="48666"/>
                </a:lnTo>
                <a:lnTo>
                  <a:pt x="356359" y="60719"/>
                </a:lnTo>
                <a:lnTo>
                  <a:pt x="368522" y="73882"/>
                </a:lnTo>
                <a:lnTo>
                  <a:pt x="379791" y="88091"/>
                </a:lnTo>
                <a:lnTo>
                  <a:pt x="390111" y="103281"/>
                </a:lnTo>
                <a:lnTo>
                  <a:pt x="399426" y="119387"/>
                </a:lnTo>
                <a:lnTo>
                  <a:pt x="407680" y="136345"/>
                </a:lnTo>
                <a:lnTo>
                  <a:pt x="414817" y="154090"/>
                </a:lnTo>
                <a:lnTo>
                  <a:pt x="420782" y="172557"/>
                </a:lnTo>
                <a:lnTo>
                  <a:pt x="425518" y="191681"/>
                </a:lnTo>
                <a:lnTo>
                  <a:pt x="428971" y="211397"/>
                </a:lnTo>
                <a:lnTo>
                  <a:pt x="431083" y="231641"/>
                </a:lnTo>
                <a:lnTo>
                  <a:pt x="431800" y="252349"/>
                </a:lnTo>
                <a:lnTo>
                  <a:pt x="431083" y="273056"/>
                </a:lnTo>
                <a:lnTo>
                  <a:pt x="428971" y="293303"/>
                </a:lnTo>
                <a:lnTo>
                  <a:pt x="425518" y="313024"/>
                </a:lnTo>
                <a:lnTo>
                  <a:pt x="420782" y="332153"/>
                </a:lnTo>
                <a:lnTo>
                  <a:pt x="414817" y="350627"/>
                </a:lnTo>
                <a:lnTo>
                  <a:pt x="407680" y="368379"/>
                </a:lnTo>
                <a:lnTo>
                  <a:pt x="399426" y="385345"/>
                </a:lnTo>
                <a:lnTo>
                  <a:pt x="390111" y="401461"/>
                </a:lnTo>
                <a:lnTo>
                  <a:pt x="379791" y="416660"/>
                </a:lnTo>
                <a:lnTo>
                  <a:pt x="368522" y="430879"/>
                </a:lnTo>
                <a:lnTo>
                  <a:pt x="356359" y="444051"/>
                </a:lnTo>
                <a:lnTo>
                  <a:pt x="343359" y="456113"/>
                </a:lnTo>
                <a:lnTo>
                  <a:pt x="329577" y="467000"/>
                </a:lnTo>
                <a:lnTo>
                  <a:pt x="315068" y="476645"/>
                </a:lnTo>
                <a:lnTo>
                  <a:pt x="299890" y="484985"/>
                </a:lnTo>
                <a:lnTo>
                  <a:pt x="284097" y="491954"/>
                </a:lnTo>
                <a:lnTo>
                  <a:pt x="267746" y="497487"/>
                </a:lnTo>
                <a:lnTo>
                  <a:pt x="250892" y="501520"/>
                </a:lnTo>
                <a:lnTo>
                  <a:pt x="233591" y="503988"/>
                </a:lnTo>
                <a:lnTo>
                  <a:pt x="215900" y="504825"/>
                </a:lnTo>
                <a:lnTo>
                  <a:pt x="198190" y="503988"/>
                </a:lnTo>
                <a:lnTo>
                  <a:pt x="180876" y="501520"/>
                </a:lnTo>
                <a:lnTo>
                  <a:pt x="164011" y="497487"/>
                </a:lnTo>
                <a:lnTo>
                  <a:pt x="147653" y="491954"/>
                </a:lnTo>
                <a:lnTo>
                  <a:pt x="131855" y="484985"/>
                </a:lnTo>
                <a:lnTo>
                  <a:pt x="116675" y="476645"/>
                </a:lnTo>
                <a:lnTo>
                  <a:pt x="102166" y="467000"/>
                </a:lnTo>
                <a:lnTo>
                  <a:pt x="88385" y="456113"/>
                </a:lnTo>
                <a:lnTo>
                  <a:pt x="75388" y="444051"/>
                </a:lnTo>
                <a:lnTo>
                  <a:pt x="63230" y="430879"/>
                </a:lnTo>
                <a:lnTo>
                  <a:pt x="51966" y="416660"/>
                </a:lnTo>
                <a:lnTo>
                  <a:pt x="41651" y="401461"/>
                </a:lnTo>
                <a:lnTo>
                  <a:pt x="32343" y="385345"/>
                </a:lnTo>
                <a:lnTo>
                  <a:pt x="24095" y="368379"/>
                </a:lnTo>
                <a:lnTo>
                  <a:pt x="16964" y="350627"/>
                </a:lnTo>
                <a:lnTo>
                  <a:pt x="11005" y="332153"/>
                </a:lnTo>
                <a:lnTo>
                  <a:pt x="6273" y="313024"/>
                </a:lnTo>
                <a:lnTo>
                  <a:pt x="2825" y="293303"/>
                </a:lnTo>
                <a:lnTo>
                  <a:pt x="715" y="273056"/>
                </a:lnTo>
                <a:lnTo>
                  <a:pt x="0" y="25234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E78E3951-1B17-4991-AEB6-EF03B8060B2B}"/>
              </a:ext>
            </a:extLst>
          </p:cNvPr>
          <p:cNvSpPr/>
          <p:nvPr/>
        </p:nvSpPr>
        <p:spPr>
          <a:xfrm>
            <a:off x="6400800" y="5715000"/>
            <a:ext cx="355600" cy="381000"/>
          </a:xfrm>
          <a:custGeom>
            <a:avLst/>
            <a:gdLst/>
            <a:ahLst/>
            <a:cxnLst/>
            <a:rect l="l" t="t" r="r" b="b"/>
            <a:pathLst>
              <a:path w="431800" h="504825">
                <a:moveTo>
                  <a:pt x="0" y="252349"/>
                </a:moveTo>
                <a:lnTo>
                  <a:pt x="715" y="231641"/>
                </a:lnTo>
                <a:lnTo>
                  <a:pt x="2825" y="211397"/>
                </a:lnTo>
                <a:lnTo>
                  <a:pt x="6273" y="191681"/>
                </a:lnTo>
                <a:lnTo>
                  <a:pt x="11005" y="172557"/>
                </a:lnTo>
                <a:lnTo>
                  <a:pt x="16964" y="154090"/>
                </a:lnTo>
                <a:lnTo>
                  <a:pt x="24095" y="136345"/>
                </a:lnTo>
                <a:lnTo>
                  <a:pt x="32343" y="119387"/>
                </a:lnTo>
                <a:lnTo>
                  <a:pt x="41651" y="103281"/>
                </a:lnTo>
                <a:lnTo>
                  <a:pt x="51966" y="88091"/>
                </a:lnTo>
                <a:lnTo>
                  <a:pt x="63230" y="73882"/>
                </a:lnTo>
                <a:lnTo>
                  <a:pt x="75388" y="60719"/>
                </a:lnTo>
                <a:lnTo>
                  <a:pt x="88385" y="48666"/>
                </a:lnTo>
                <a:lnTo>
                  <a:pt x="102166" y="37789"/>
                </a:lnTo>
                <a:lnTo>
                  <a:pt x="116675" y="28152"/>
                </a:lnTo>
                <a:lnTo>
                  <a:pt x="131855" y="19819"/>
                </a:lnTo>
                <a:lnTo>
                  <a:pt x="147653" y="12857"/>
                </a:lnTo>
                <a:lnTo>
                  <a:pt x="164011" y="7329"/>
                </a:lnTo>
                <a:lnTo>
                  <a:pt x="180876" y="3300"/>
                </a:lnTo>
                <a:lnTo>
                  <a:pt x="198190" y="835"/>
                </a:lnTo>
                <a:lnTo>
                  <a:pt x="215900" y="0"/>
                </a:lnTo>
                <a:lnTo>
                  <a:pt x="233591" y="835"/>
                </a:lnTo>
                <a:lnTo>
                  <a:pt x="250892" y="3300"/>
                </a:lnTo>
                <a:lnTo>
                  <a:pt x="267746" y="7329"/>
                </a:lnTo>
                <a:lnTo>
                  <a:pt x="284097" y="12857"/>
                </a:lnTo>
                <a:lnTo>
                  <a:pt x="299890" y="19819"/>
                </a:lnTo>
                <a:lnTo>
                  <a:pt x="315068" y="28152"/>
                </a:lnTo>
                <a:lnTo>
                  <a:pt x="329577" y="37789"/>
                </a:lnTo>
                <a:lnTo>
                  <a:pt x="343359" y="48666"/>
                </a:lnTo>
                <a:lnTo>
                  <a:pt x="356359" y="60719"/>
                </a:lnTo>
                <a:lnTo>
                  <a:pt x="368522" y="73882"/>
                </a:lnTo>
                <a:lnTo>
                  <a:pt x="379791" y="88091"/>
                </a:lnTo>
                <a:lnTo>
                  <a:pt x="390111" y="103281"/>
                </a:lnTo>
                <a:lnTo>
                  <a:pt x="399426" y="119387"/>
                </a:lnTo>
                <a:lnTo>
                  <a:pt x="407680" y="136345"/>
                </a:lnTo>
                <a:lnTo>
                  <a:pt x="414817" y="154090"/>
                </a:lnTo>
                <a:lnTo>
                  <a:pt x="420782" y="172557"/>
                </a:lnTo>
                <a:lnTo>
                  <a:pt x="425518" y="191681"/>
                </a:lnTo>
                <a:lnTo>
                  <a:pt x="428971" y="211397"/>
                </a:lnTo>
                <a:lnTo>
                  <a:pt x="431083" y="231641"/>
                </a:lnTo>
                <a:lnTo>
                  <a:pt x="431800" y="252349"/>
                </a:lnTo>
                <a:lnTo>
                  <a:pt x="431083" y="273056"/>
                </a:lnTo>
                <a:lnTo>
                  <a:pt x="428971" y="293303"/>
                </a:lnTo>
                <a:lnTo>
                  <a:pt x="425518" y="313024"/>
                </a:lnTo>
                <a:lnTo>
                  <a:pt x="420782" y="332153"/>
                </a:lnTo>
                <a:lnTo>
                  <a:pt x="414817" y="350627"/>
                </a:lnTo>
                <a:lnTo>
                  <a:pt x="407680" y="368379"/>
                </a:lnTo>
                <a:lnTo>
                  <a:pt x="399426" y="385345"/>
                </a:lnTo>
                <a:lnTo>
                  <a:pt x="390111" y="401461"/>
                </a:lnTo>
                <a:lnTo>
                  <a:pt x="379791" y="416660"/>
                </a:lnTo>
                <a:lnTo>
                  <a:pt x="368522" y="430879"/>
                </a:lnTo>
                <a:lnTo>
                  <a:pt x="356359" y="444051"/>
                </a:lnTo>
                <a:lnTo>
                  <a:pt x="343359" y="456113"/>
                </a:lnTo>
                <a:lnTo>
                  <a:pt x="329577" y="467000"/>
                </a:lnTo>
                <a:lnTo>
                  <a:pt x="315068" y="476645"/>
                </a:lnTo>
                <a:lnTo>
                  <a:pt x="299890" y="484985"/>
                </a:lnTo>
                <a:lnTo>
                  <a:pt x="284097" y="491954"/>
                </a:lnTo>
                <a:lnTo>
                  <a:pt x="267746" y="497487"/>
                </a:lnTo>
                <a:lnTo>
                  <a:pt x="250892" y="501520"/>
                </a:lnTo>
                <a:lnTo>
                  <a:pt x="233591" y="503988"/>
                </a:lnTo>
                <a:lnTo>
                  <a:pt x="215900" y="504825"/>
                </a:lnTo>
                <a:lnTo>
                  <a:pt x="198190" y="503988"/>
                </a:lnTo>
                <a:lnTo>
                  <a:pt x="180876" y="501520"/>
                </a:lnTo>
                <a:lnTo>
                  <a:pt x="164011" y="497487"/>
                </a:lnTo>
                <a:lnTo>
                  <a:pt x="147653" y="491954"/>
                </a:lnTo>
                <a:lnTo>
                  <a:pt x="131855" y="484985"/>
                </a:lnTo>
                <a:lnTo>
                  <a:pt x="116675" y="476645"/>
                </a:lnTo>
                <a:lnTo>
                  <a:pt x="102166" y="467000"/>
                </a:lnTo>
                <a:lnTo>
                  <a:pt x="88385" y="456113"/>
                </a:lnTo>
                <a:lnTo>
                  <a:pt x="75388" y="444051"/>
                </a:lnTo>
                <a:lnTo>
                  <a:pt x="63230" y="430879"/>
                </a:lnTo>
                <a:lnTo>
                  <a:pt x="51966" y="416660"/>
                </a:lnTo>
                <a:lnTo>
                  <a:pt x="41651" y="401461"/>
                </a:lnTo>
                <a:lnTo>
                  <a:pt x="32343" y="385345"/>
                </a:lnTo>
                <a:lnTo>
                  <a:pt x="24095" y="368379"/>
                </a:lnTo>
                <a:lnTo>
                  <a:pt x="16964" y="350627"/>
                </a:lnTo>
                <a:lnTo>
                  <a:pt x="11005" y="332153"/>
                </a:lnTo>
                <a:lnTo>
                  <a:pt x="6273" y="313024"/>
                </a:lnTo>
                <a:lnTo>
                  <a:pt x="2825" y="293303"/>
                </a:lnTo>
                <a:lnTo>
                  <a:pt x="715" y="273056"/>
                </a:lnTo>
                <a:lnTo>
                  <a:pt x="0" y="25234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78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4800" y="437259"/>
            <a:ext cx="8534399" cy="1924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0">
                <a:solidFill>
                  <a:srgbClr val="0E0AB6"/>
                </a:solidFill>
                <a:cs typeface="Arial"/>
              </a:rPr>
              <a:t>Para você selecionar o município no Sinan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>
                <a:cs typeface="Arial"/>
              </a:rPr>
              <a:t>L</a:t>
            </a:r>
            <a:r>
              <a:rPr lang="pt-BR" sz="2800" spc="0">
                <a:cs typeface="Arial"/>
              </a:rPr>
              <a:t>embre-se que a codificação para município </a:t>
            </a:r>
            <a:r>
              <a:rPr lang="pt-BR" sz="2800">
                <a:cs typeface="Arial"/>
              </a:rPr>
              <a:t>corresponde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>
                <a:cs typeface="Arial"/>
              </a:rPr>
              <a:t>aos códigos IBGE, com os dígitos iniciais do estado.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1600">
                <a:cs typeface="Arial"/>
              </a:rPr>
              <a:t>Dicionário de dados: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1600">
                <a:cs typeface="Arial"/>
              </a:rPr>
              <a:t> 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endParaRPr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205" y="2590800"/>
            <a:ext cx="376904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400" b="1" spc="0">
                <a:solidFill>
                  <a:srgbClr val="0E0AB6"/>
                </a:solidFill>
                <a:cs typeface="Arial"/>
              </a:rPr>
              <a:t>Ex</a:t>
            </a:r>
            <a:r>
              <a:rPr lang="pt-BR" sz="2400" b="1" spc="0" err="1">
                <a:solidFill>
                  <a:srgbClr val="0E0AB6"/>
                </a:solidFill>
                <a:cs typeface="Arial"/>
              </a:rPr>
              <a:t>emplo</a:t>
            </a:r>
            <a:r>
              <a:rPr lang="pt-BR" sz="2400" b="1" spc="0">
                <a:solidFill>
                  <a:srgbClr val="0E0AB6"/>
                </a:solidFill>
                <a:cs typeface="Arial"/>
              </a:rPr>
              <a:t> Região Sul</a:t>
            </a:r>
            <a:r>
              <a:rPr sz="2400" b="1" spc="0">
                <a:solidFill>
                  <a:srgbClr val="0E0AB6"/>
                </a:solidFill>
                <a:cs typeface="Arial"/>
              </a:rPr>
              <a:t>:</a:t>
            </a:r>
            <a:endParaRPr sz="2400" b="1">
              <a:solidFill>
                <a:srgbClr val="0E0AB6"/>
              </a:solidFill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43201" y="3055815"/>
            <a:ext cx="6324600" cy="297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87">
              <a:lnSpc>
                <a:spcPts val="2555"/>
              </a:lnSpc>
              <a:spcBef>
                <a:spcPts val="127"/>
              </a:spcBef>
            </a:pPr>
            <a:r>
              <a:rPr lang="pt-BR" sz="2400" b="1" spc="0">
                <a:solidFill>
                  <a:srgbClr val="C00000"/>
                </a:solidFill>
                <a:cs typeface="Arial"/>
              </a:rPr>
              <a:t>Estado Paraná: </a:t>
            </a:r>
            <a:r>
              <a:rPr lang="pt-BR" sz="2400" spc="0">
                <a:cs typeface="Arial"/>
              </a:rPr>
              <a:t>41</a:t>
            </a:r>
          </a:p>
          <a:p>
            <a:pPr marL="12700" marR="53387">
              <a:lnSpc>
                <a:spcPts val="2555"/>
              </a:lnSpc>
              <a:spcBef>
                <a:spcPts val="127"/>
              </a:spcBef>
            </a:pPr>
            <a:r>
              <a:rPr lang="pt-BR" sz="2400">
                <a:cs typeface="Arial"/>
              </a:rPr>
              <a:t>Capital: Curitiba   Código: </a:t>
            </a:r>
            <a:r>
              <a:rPr lang="pt-BR" sz="2400" b="0" i="0">
                <a:effectLst/>
              </a:rPr>
              <a:t>4106902</a:t>
            </a:r>
            <a:endParaRPr lang="pt-BR" sz="2400" spc="0">
              <a:cs typeface="Arial"/>
            </a:endParaRPr>
          </a:p>
          <a:p>
            <a:pPr marL="12700" marR="53387">
              <a:lnSpc>
                <a:spcPts val="2555"/>
              </a:lnSpc>
              <a:spcBef>
                <a:spcPts val="127"/>
              </a:spcBef>
            </a:pPr>
            <a:endParaRPr lang="pt-BR" sz="2400">
              <a:cs typeface="Arial"/>
            </a:endParaRPr>
          </a:p>
          <a:p>
            <a:pPr marL="12700" marR="53387">
              <a:lnSpc>
                <a:spcPts val="2555"/>
              </a:lnSpc>
              <a:spcBef>
                <a:spcPts val="127"/>
              </a:spcBef>
            </a:pPr>
            <a:r>
              <a:rPr lang="pt-BR" sz="2400" b="1">
                <a:solidFill>
                  <a:srgbClr val="C00000"/>
                </a:solidFill>
                <a:cs typeface="Arial"/>
              </a:rPr>
              <a:t>Estado Rio Grande do Sul: </a:t>
            </a:r>
            <a:r>
              <a:rPr lang="pt-BR" sz="2400">
                <a:cs typeface="Arial"/>
              </a:rPr>
              <a:t>43</a:t>
            </a:r>
          </a:p>
          <a:p>
            <a:pPr marL="12700" marR="53387">
              <a:lnSpc>
                <a:spcPts val="2555"/>
              </a:lnSpc>
              <a:spcBef>
                <a:spcPts val="127"/>
              </a:spcBef>
            </a:pPr>
            <a:r>
              <a:rPr lang="pt-BR" sz="2400">
                <a:cs typeface="Arial"/>
              </a:rPr>
              <a:t>Capital: Porto Alegre Código: 4314902 </a:t>
            </a:r>
            <a:endParaRPr sz="2400">
              <a:cs typeface="Arial"/>
            </a:endParaRPr>
          </a:p>
          <a:p>
            <a:pPr marL="12700">
              <a:lnSpc>
                <a:spcPct val="101725"/>
              </a:lnSpc>
              <a:spcBef>
                <a:spcPts val="604"/>
              </a:spcBef>
            </a:pPr>
            <a:endParaRPr lang="pt-BR" sz="2400" spc="0"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04"/>
              </a:spcBef>
            </a:pPr>
            <a:r>
              <a:rPr sz="2400" b="1" spc="0">
                <a:solidFill>
                  <a:srgbClr val="C00000"/>
                </a:solidFill>
                <a:cs typeface="Calibri"/>
              </a:rPr>
              <a:t>E</a:t>
            </a:r>
            <a:r>
              <a:rPr sz="2400" b="1" spc="-44">
                <a:solidFill>
                  <a:srgbClr val="C00000"/>
                </a:solidFill>
                <a:cs typeface="Calibri"/>
              </a:rPr>
              <a:t>s</a:t>
            </a:r>
            <a:r>
              <a:rPr sz="2400" b="1" spc="-39">
                <a:solidFill>
                  <a:srgbClr val="C00000"/>
                </a:solidFill>
                <a:cs typeface="Calibri"/>
              </a:rPr>
              <a:t>t</a:t>
            </a:r>
            <a:r>
              <a:rPr sz="2400" b="1" spc="0">
                <a:solidFill>
                  <a:srgbClr val="C00000"/>
                </a:solidFill>
                <a:cs typeface="Calibri"/>
              </a:rPr>
              <a:t>ad</a:t>
            </a:r>
            <a:r>
              <a:rPr sz="2400" b="1" spc="4">
                <a:solidFill>
                  <a:srgbClr val="C00000"/>
                </a:solidFill>
                <a:cs typeface="Calibri"/>
              </a:rPr>
              <a:t>o</a:t>
            </a:r>
            <a:r>
              <a:rPr lang="pt-BR" sz="2400" b="1" spc="4">
                <a:solidFill>
                  <a:srgbClr val="C00000"/>
                </a:solidFill>
                <a:cs typeface="Calibri"/>
              </a:rPr>
              <a:t> Santa Catarina: </a:t>
            </a:r>
            <a:r>
              <a:rPr lang="pt-BR" sz="2400" spc="4">
                <a:cs typeface="Calibri"/>
              </a:rPr>
              <a:t>42</a:t>
            </a:r>
          </a:p>
          <a:p>
            <a:pPr marL="12700">
              <a:lnSpc>
                <a:spcPct val="101725"/>
              </a:lnSpc>
              <a:spcBef>
                <a:spcPts val="604"/>
              </a:spcBef>
            </a:pPr>
            <a:r>
              <a:rPr lang="pt-BR" sz="2400" spc="4">
                <a:cs typeface="Calibri"/>
              </a:rPr>
              <a:t>Capital</a:t>
            </a:r>
            <a:r>
              <a:rPr sz="2400" spc="0">
                <a:cs typeface="Calibri"/>
              </a:rPr>
              <a:t>:</a:t>
            </a:r>
            <a:r>
              <a:rPr lang="pt-BR" sz="2400" spc="0">
                <a:cs typeface="Calibri"/>
              </a:rPr>
              <a:t> Florianópolis Código: </a:t>
            </a:r>
            <a:r>
              <a:rPr lang="pt-BR" sz="2400" b="0" i="0">
                <a:effectLst/>
              </a:rPr>
              <a:t>4205407</a:t>
            </a:r>
            <a:endParaRPr sz="2400"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92800" y="3352800"/>
            <a:ext cx="355600" cy="381000"/>
          </a:xfrm>
          <a:custGeom>
            <a:avLst/>
            <a:gdLst/>
            <a:ahLst/>
            <a:cxnLst/>
            <a:rect l="l" t="t" r="r" b="b"/>
            <a:pathLst>
              <a:path w="431800" h="504825">
                <a:moveTo>
                  <a:pt x="0" y="252349"/>
                </a:moveTo>
                <a:lnTo>
                  <a:pt x="715" y="231641"/>
                </a:lnTo>
                <a:lnTo>
                  <a:pt x="2825" y="211397"/>
                </a:lnTo>
                <a:lnTo>
                  <a:pt x="6273" y="191681"/>
                </a:lnTo>
                <a:lnTo>
                  <a:pt x="11005" y="172557"/>
                </a:lnTo>
                <a:lnTo>
                  <a:pt x="16964" y="154090"/>
                </a:lnTo>
                <a:lnTo>
                  <a:pt x="24095" y="136345"/>
                </a:lnTo>
                <a:lnTo>
                  <a:pt x="32343" y="119387"/>
                </a:lnTo>
                <a:lnTo>
                  <a:pt x="41651" y="103281"/>
                </a:lnTo>
                <a:lnTo>
                  <a:pt x="51966" y="88091"/>
                </a:lnTo>
                <a:lnTo>
                  <a:pt x="63230" y="73882"/>
                </a:lnTo>
                <a:lnTo>
                  <a:pt x="75388" y="60719"/>
                </a:lnTo>
                <a:lnTo>
                  <a:pt x="88385" y="48666"/>
                </a:lnTo>
                <a:lnTo>
                  <a:pt x="102166" y="37789"/>
                </a:lnTo>
                <a:lnTo>
                  <a:pt x="116675" y="28152"/>
                </a:lnTo>
                <a:lnTo>
                  <a:pt x="131855" y="19819"/>
                </a:lnTo>
                <a:lnTo>
                  <a:pt x="147653" y="12857"/>
                </a:lnTo>
                <a:lnTo>
                  <a:pt x="164011" y="7329"/>
                </a:lnTo>
                <a:lnTo>
                  <a:pt x="180876" y="3300"/>
                </a:lnTo>
                <a:lnTo>
                  <a:pt x="198190" y="835"/>
                </a:lnTo>
                <a:lnTo>
                  <a:pt x="215900" y="0"/>
                </a:lnTo>
                <a:lnTo>
                  <a:pt x="233591" y="835"/>
                </a:lnTo>
                <a:lnTo>
                  <a:pt x="250892" y="3300"/>
                </a:lnTo>
                <a:lnTo>
                  <a:pt x="267746" y="7329"/>
                </a:lnTo>
                <a:lnTo>
                  <a:pt x="284097" y="12857"/>
                </a:lnTo>
                <a:lnTo>
                  <a:pt x="299890" y="19819"/>
                </a:lnTo>
                <a:lnTo>
                  <a:pt x="315068" y="28152"/>
                </a:lnTo>
                <a:lnTo>
                  <a:pt x="329577" y="37789"/>
                </a:lnTo>
                <a:lnTo>
                  <a:pt x="343359" y="48666"/>
                </a:lnTo>
                <a:lnTo>
                  <a:pt x="356359" y="60719"/>
                </a:lnTo>
                <a:lnTo>
                  <a:pt x="368522" y="73882"/>
                </a:lnTo>
                <a:lnTo>
                  <a:pt x="379791" y="88091"/>
                </a:lnTo>
                <a:lnTo>
                  <a:pt x="390111" y="103281"/>
                </a:lnTo>
                <a:lnTo>
                  <a:pt x="399426" y="119387"/>
                </a:lnTo>
                <a:lnTo>
                  <a:pt x="407680" y="136345"/>
                </a:lnTo>
                <a:lnTo>
                  <a:pt x="414817" y="154090"/>
                </a:lnTo>
                <a:lnTo>
                  <a:pt x="420782" y="172557"/>
                </a:lnTo>
                <a:lnTo>
                  <a:pt x="425518" y="191681"/>
                </a:lnTo>
                <a:lnTo>
                  <a:pt x="428971" y="211397"/>
                </a:lnTo>
                <a:lnTo>
                  <a:pt x="431083" y="231641"/>
                </a:lnTo>
                <a:lnTo>
                  <a:pt x="431800" y="252349"/>
                </a:lnTo>
                <a:lnTo>
                  <a:pt x="431083" y="273056"/>
                </a:lnTo>
                <a:lnTo>
                  <a:pt x="428971" y="293303"/>
                </a:lnTo>
                <a:lnTo>
                  <a:pt x="425518" y="313024"/>
                </a:lnTo>
                <a:lnTo>
                  <a:pt x="420782" y="332153"/>
                </a:lnTo>
                <a:lnTo>
                  <a:pt x="414817" y="350627"/>
                </a:lnTo>
                <a:lnTo>
                  <a:pt x="407680" y="368379"/>
                </a:lnTo>
                <a:lnTo>
                  <a:pt x="399426" y="385345"/>
                </a:lnTo>
                <a:lnTo>
                  <a:pt x="390111" y="401461"/>
                </a:lnTo>
                <a:lnTo>
                  <a:pt x="379791" y="416660"/>
                </a:lnTo>
                <a:lnTo>
                  <a:pt x="368522" y="430879"/>
                </a:lnTo>
                <a:lnTo>
                  <a:pt x="356359" y="444051"/>
                </a:lnTo>
                <a:lnTo>
                  <a:pt x="343359" y="456113"/>
                </a:lnTo>
                <a:lnTo>
                  <a:pt x="329577" y="467000"/>
                </a:lnTo>
                <a:lnTo>
                  <a:pt x="315068" y="476645"/>
                </a:lnTo>
                <a:lnTo>
                  <a:pt x="299890" y="484985"/>
                </a:lnTo>
                <a:lnTo>
                  <a:pt x="284097" y="491954"/>
                </a:lnTo>
                <a:lnTo>
                  <a:pt x="267746" y="497487"/>
                </a:lnTo>
                <a:lnTo>
                  <a:pt x="250892" y="501520"/>
                </a:lnTo>
                <a:lnTo>
                  <a:pt x="233591" y="503988"/>
                </a:lnTo>
                <a:lnTo>
                  <a:pt x="215900" y="504825"/>
                </a:lnTo>
                <a:lnTo>
                  <a:pt x="198190" y="503988"/>
                </a:lnTo>
                <a:lnTo>
                  <a:pt x="180876" y="501520"/>
                </a:lnTo>
                <a:lnTo>
                  <a:pt x="164011" y="497487"/>
                </a:lnTo>
                <a:lnTo>
                  <a:pt x="147653" y="491954"/>
                </a:lnTo>
                <a:lnTo>
                  <a:pt x="131855" y="484985"/>
                </a:lnTo>
                <a:lnTo>
                  <a:pt x="116675" y="476645"/>
                </a:lnTo>
                <a:lnTo>
                  <a:pt x="102166" y="467000"/>
                </a:lnTo>
                <a:lnTo>
                  <a:pt x="88385" y="456113"/>
                </a:lnTo>
                <a:lnTo>
                  <a:pt x="75388" y="444051"/>
                </a:lnTo>
                <a:lnTo>
                  <a:pt x="63230" y="430879"/>
                </a:lnTo>
                <a:lnTo>
                  <a:pt x="51966" y="416660"/>
                </a:lnTo>
                <a:lnTo>
                  <a:pt x="41651" y="401461"/>
                </a:lnTo>
                <a:lnTo>
                  <a:pt x="32343" y="385345"/>
                </a:lnTo>
                <a:lnTo>
                  <a:pt x="24095" y="368379"/>
                </a:lnTo>
                <a:lnTo>
                  <a:pt x="16964" y="350627"/>
                </a:lnTo>
                <a:lnTo>
                  <a:pt x="11005" y="332153"/>
                </a:lnTo>
                <a:lnTo>
                  <a:pt x="6273" y="313024"/>
                </a:lnTo>
                <a:lnTo>
                  <a:pt x="2825" y="293303"/>
                </a:lnTo>
                <a:lnTo>
                  <a:pt x="715" y="273056"/>
                </a:lnTo>
                <a:lnTo>
                  <a:pt x="0" y="25234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0D2A0C3F-8BBF-4287-A255-F8A618C671F3}"/>
              </a:ext>
            </a:extLst>
          </p:cNvPr>
          <p:cNvSpPr/>
          <p:nvPr/>
        </p:nvSpPr>
        <p:spPr>
          <a:xfrm>
            <a:off x="6350000" y="4343400"/>
            <a:ext cx="355600" cy="381000"/>
          </a:xfrm>
          <a:custGeom>
            <a:avLst/>
            <a:gdLst/>
            <a:ahLst/>
            <a:cxnLst/>
            <a:rect l="l" t="t" r="r" b="b"/>
            <a:pathLst>
              <a:path w="431800" h="504825">
                <a:moveTo>
                  <a:pt x="0" y="252349"/>
                </a:moveTo>
                <a:lnTo>
                  <a:pt x="715" y="231641"/>
                </a:lnTo>
                <a:lnTo>
                  <a:pt x="2825" y="211397"/>
                </a:lnTo>
                <a:lnTo>
                  <a:pt x="6273" y="191681"/>
                </a:lnTo>
                <a:lnTo>
                  <a:pt x="11005" y="172557"/>
                </a:lnTo>
                <a:lnTo>
                  <a:pt x="16964" y="154090"/>
                </a:lnTo>
                <a:lnTo>
                  <a:pt x="24095" y="136345"/>
                </a:lnTo>
                <a:lnTo>
                  <a:pt x="32343" y="119387"/>
                </a:lnTo>
                <a:lnTo>
                  <a:pt x="41651" y="103281"/>
                </a:lnTo>
                <a:lnTo>
                  <a:pt x="51966" y="88091"/>
                </a:lnTo>
                <a:lnTo>
                  <a:pt x="63230" y="73882"/>
                </a:lnTo>
                <a:lnTo>
                  <a:pt x="75388" y="60719"/>
                </a:lnTo>
                <a:lnTo>
                  <a:pt x="88385" y="48666"/>
                </a:lnTo>
                <a:lnTo>
                  <a:pt x="102166" y="37789"/>
                </a:lnTo>
                <a:lnTo>
                  <a:pt x="116675" y="28152"/>
                </a:lnTo>
                <a:lnTo>
                  <a:pt x="131855" y="19819"/>
                </a:lnTo>
                <a:lnTo>
                  <a:pt x="147653" y="12857"/>
                </a:lnTo>
                <a:lnTo>
                  <a:pt x="164011" y="7329"/>
                </a:lnTo>
                <a:lnTo>
                  <a:pt x="180876" y="3300"/>
                </a:lnTo>
                <a:lnTo>
                  <a:pt x="198190" y="835"/>
                </a:lnTo>
                <a:lnTo>
                  <a:pt x="215900" y="0"/>
                </a:lnTo>
                <a:lnTo>
                  <a:pt x="233591" y="835"/>
                </a:lnTo>
                <a:lnTo>
                  <a:pt x="250892" y="3300"/>
                </a:lnTo>
                <a:lnTo>
                  <a:pt x="267746" y="7329"/>
                </a:lnTo>
                <a:lnTo>
                  <a:pt x="284097" y="12857"/>
                </a:lnTo>
                <a:lnTo>
                  <a:pt x="299890" y="19819"/>
                </a:lnTo>
                <a:lnTo>
                  <a:pt x="315068" y="28152"/>
                </a:lnTo>
                <a:lnTo>
                  <a:pt x="329577" y="37789"/>
                </a:lnTo>
                <a:lnTo>
                  <a:pt x="343359" y="48666"/>
                </a:lnTo>
                <a:lnTo>
                  <a:pt x="356359" y="60719"/>
                </a:lnTo>
                <a:lnTo>
                  <a:pt x="368522" y="73882"/>
                </a:lnTo>
                <a:lnTo>
                  <a:pt x="379791" y="88091"/>
                </a:lnTo>
                <a:lnTo>
                  <a:pt x="390111" y="103281"/>
                </a:lnTo>
                <a:lnTo>
                  <a:pt x="399426" y="119387"/>
                </a:lnTo>
                <a:lnTo>
                  <a:pt x="407680" y="136345"/>
                </a:lnTo>
                <a:lnTo>
                  <a:pt x="414817" y="154090"/>
                </a:lnTo>
                <a:lnTo>
                  <a:pt x="420782" y="172557"/>
                </a:lnTo>
                <a:lnTo>
                  <a:pt x="425518" y="191681"/>
                </a:lnTo>
                <a:lnTo>
                  <a:pt x="428971" y="211397"/>
                </a:lnTo>
                <a:lnTo>
                  <a:pt x="431083" y="231641"/>
                </a:lnTo>
                <a:lnTo>
                  <a:pt x="431800" y="252349"/>
                </a:lnTo>
                <a:lnTo>
                  <a:pt x="431083" y="273056"/>
                </a:lnTo>
                <a:lnTo>
                  <a:pt x="428971" y="293303"/>
                </a:lnTo>
                <a:lnTo>
                  <a:pt x="425518" y="313024"/>
                </a:lnTo>
                <a:lnTo>
                  <a:pt x="420782" y="332153"/>
                </a:lnTo>
                <a:lnTo>
                  <a:pt x="414817" y="350627"/>
                </a:lnTo>
                <a:lnTo>
                  <a:pt x="407680" y="368379"/>
                </a:lnTo>
                <a:lnTo>
                  <a:pt x="399426" y="385345"/>
                </a:lnTo>
                <a:lnTo>
                  <a:pt x="390111" y="401461"/>
                </a:lnTo>
                <a:lnTo>
                  <a:pt x="379791" y="416660"/>
                </a:lnTo>
                <a:lnTo>
                  <a:pt x="368522" y="430879"/>
                </a:lnTo>
                <a:lnTo>
                  <a:pt x="356359" y="444051"/>
                </a:lnTo>
                <a:lnTo>
                  <a:pt x="343359" y="456113"/>
                </a:lnTo>
                <a:lnTo>
                  <a:pt x="329577" y="467000"/>
                </a:lnTo>
                <a:lnTo>
                  <a:pt x="315068" y="476645"/>
                </a:lnTo>
                <a:lnTo>
                  <a:pt x="299890" y="484985"/>
                </a:lnTo>
                <a:lnTo>
                  <a:pt x="284097" y="491954"/>
                </a:lnTo>
                <a:lnTo>
                  <a:pt x="267746" y="497487"/>
                </a:lnTo>
                <a:lnTo>
                  <a:pt x="250892" y="501520"/>
                </a:lnTo>
                <a:lnTo>
                  <a:pt x="233591" y="503988"/>
                </a:lnTo>
                <a:lnTo>
                  <a:pt x="215900" y="504825"/>
                </a:lnTo>
                <a:lnTo>
                  <a:pt x="198190" y="503988"/>
                </a:lnTo>
                <a:lnTo>
                  <a:pt x="180876" y="501520"/>
                </a:lnTo>
                <a:lnTo>
                  <a:pt x="164011" y="497487"/>
                </a:lnTo>
                <a:lnTo>
                  <a:pt x="147653" y="491954"/>
                </a:lnTo>
                <a:lnTo>
                  <a:pt x="131855" y="484985"/>
                </a:lnTo>
                <a:lnTo>
                  <a:pt x="116675" y="476645"/>
                </a:lnTo>
                <a:lnTo>
                  <a:pt x="102166" y="467000"/>
                </a:lnTo>
                <a:lnTo>
                  <a:pt x="88385" y="456113"/>
                </a:lnTo>
                <a:lnTo>
                  <a:pt x="75388" y="444051"/>
                </a:lnTo>
                <a:lnTo>
                  <a:pt x="63230" y="430879"/>
                </a:lnTo>
                <a:lnTo>
                  <a:pt x="51966" y="416660"/>
                </a:lnTo>
                <a:lnTo>
                  <a:pt x="41651" y="401461"/>
                </a:lnTo>
                <a:lnTo>
                  <a:pt x="32343" y="385345"/>
                </a:lnTo>
                <a:lnTo>
                  <a:pt x="24095" y="368379"/>
                </a:lnTo>
                <a:lnTo>
                  <a:pt x="16964" y="350627"/>
                </a:lnTo>
                <a:lnTo>
                  <a:pt x="11005" y="332153"/>
                </a:lnTo>
                <a:lnTo>
                  <a:pt x="6273" y="313024"/>
                </a:lnTo>
                <a:lnTo>
                  <a:pt x="2825" y="293303"/>
                </a:lnTo>
                <a:lnTo>
                  <a:pt x="715" y="273056"/>
                </a:lnTo>
                <a:lnTo>
                  <a:pt x="0" y="25234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E78E3951-1B17-4991-AEB6-EF03B8060B2B}"/>
              </a:ext>
            </a:extLst>
          </p:cNvPr>
          <p:cNvSpPr/>
          <p:nvPr/>
        </p:nvSpPr>
        <p:spPr>
          <a:xfrm>
            <a:off x="6400800" y="5715000"/>
            <a:ext cx="355600" cy="381000"/>
          </a:xfrm>
          <a:custGeom>
            <a:avLst/>
            <a:gdLst/>
            <a:ahLst/>
            <a:cxnLst/>
            <a:rect l="l" t="t" r="r" b="b"/>
            <a:pathLst>
              <a:path w="431800" h="504825">
                <a:moveTo>
                  <a:pt x="0" y="252349"/>
                </a:moveTo>
                <a:lnTo>
                  <a:pt x="715" y="231641"/>
                </a:lnTo>
                <a:lnTo>
                  <a:pt x="2825" y="211397"/>
                </a:lnTo>
                <a:lnTo>
                  <a:pt x="6273" y="191681"/>
                </a:lnTo>
                <a:lnTo>
                  <a:pt x="11005" y="172557"/>
                </a:lnTo>
                <a:lnTo>
                  <a:pt x="16964" y="154090"/>
                </a:lnTo>
                <a:lnTo>
                  <a:pt x="24095" y="136345"/>
                </a:lnTo>
                <a:lnTo>
                  <a:pt x="32343" y="119387"/>
                </a:lnTo>
                <a:lnTo>
                  <a:pt x="41651" y="103281"/>
                </a:lnTo>
                <a:lnTo>
                  <a:pt x="51966" y="88091"/>
                </a:lnTo>
                <a:lnTo>
                  <a:pt x="63230" y="73882"/>
                </a:lnTo>
                <a:lnTo>
                  <a:pt x="75388" y="60719"/>
                </a:lnTo>
                <a:lnTo>
                  <a:pt x="88385" y="48666"/>
                </a:lnTo>
                <a:lnTo>
                  <a:pt x="102166" y="37789"/>
                </a:lnTo>
                <a:lnTo>
                  <a:pt x="116675" y="28152"/>
                </a:lnTo>
                <a:lnTo>
                  <a:pt x="131855" y="19819"/>
                </a:lnTo>
                <a:lnTo>
                  <a:pt x="147653" y="12857"/>
                </a:lnTo>
                <a:lnTo>
                  <a:pt x="164011" y="7329"/>
                </a:lnTo>
                <a:lnTo>
                  <a:pt x="180876" y="3300"/>
                </a:lnTo>
                <a:lnTo>
                  <a:pt x="198190" y="835"/>
                </a:lnTo>
                <a:lnTo>
                  <a:pt x="215900" y="0"/>
                </a:lnTo>
                <a:lnTo>
                  <a:pt x="233591" y="835"/>
                </a:lnTo>
                <a:lnTo>
                  <a:pt x="250892" y="3300"/>
                </a:lnTo>
                <a:lnTo>
                  <a:pt x="267746" y="7329"/>
                </a:lnTo>
                <a:lnTo>
                  <a:pt x="284097" y="12857"/>
                </a:lnTo>
                <a:lnTo>
                  <a:pt x="299890" y="19819"/>
                </a:lnTo>
                <a:lnTo>
                  <a:pt x="315068" y="28152"/>
                </a:lnTo>
                <a:lnTo>
                  <a:pt x="329577" y="37789"/>
                </a:lnTo>
                <a:lnTo>
                  <a:pt x="343359" y="48666"/>
                </a:lnTo>
                <a:lnTo>
                  <a:pt x="356359" y="60719"/>
                </a:lnTo>
                <a:lnTo>
                  <a:pt x="368522" y="73882"/>
                </a:lnTo>
                <a:lnTo>
                  <a:pt x="379791" y="88091"/>
                </a:lnTo>
                <a:lnTo>
                  <a:pt x="390111" y="103281"/>
                </a:lnTo>
                <a:lnTo>
                  <a:pt x="399426" y="119387"/>
                </a:lnTo>
                <a:lnTo>
                  <a:pt x="407680" y="136345"/>
                </a:lnTo>
                <a:lnTo>
                  <a:pt x="414817" y="154090"/>
                </a:lnTo>
                <a:lnTo>
                  <a:pt x="420782" y="172557"/>
                </a:lnTo>
                <a:lnTo>
                  <a:pt x="425518" y="191681"/>
                </a:lnTo>
                <a:lnTo>
                  <a:pt x="428971" y="211397"/>
                </a:lnTo>
                <a:lnTo>
                  <a:pt x="431083" y="231641"/>
                </a:lnTo>
                <a:lnTo>
                  <a:pt x="431800" y="252349"/>
                </a:lnTo>
                <a:lnTo>
                  <a:pt x="431083" y="273056"/>
                </a:lnTo>
                <a:lnTo>
                  <a:pt x="428971" y="293303"/>
                </a:lnTo>
                <a:lnTo>
                  <a:pt x="425518" y="313024"/>
                </a:lnTo>
                <a:lnTo>
                  <a:pt x="420782" y="332153"/>
                </a:lnTo>
                <a:lnTo>
                  <a:pt x="414817" y="350627"/>
                </a:lnTo>
                <a:lnTo>
                  <a:pt x="407680" y="368379"/>
                </a:lnTo>
                <a:lnTo>
                  <a:pt x="399426" y="385345"/>
                </a:lnTo>
                <a:lnTo>
                  <a:pt x="390111" y="401461"/>
                </a:lnTo>
                <a:lnTo>
                  <a:pt x="379791" y="416660"/>
                </a:lnTo>
                <a:lnTo>
                  <a:pt x="368522" y="430879"/>
                </a:lnTo>
                <a:lnTo>
                  <a:pt x="356359" y="444051"/>
                </a:lnTo>
                <a:lnTo>
                  <a:pt x="343359" y="456113"/>
                </a:lnTo>
                <a:lnTo>
                  <a:pt x="329577" y="467000"/>
                </a:lnTo>
                <a:lnTo>
                  <a:pt x="315068" y="476645"/>
                </a:lnTo>
                <a:lnTo>
                  <a:pt x="299890" y="484985"/>
                </a:lnTo>
                <a:lnTo>
                  <a:pt x="284097" y="491954"/>
                </a:lnTo>
                <a:lnTo>
                  <a:pt x="267746" y="497487"/>
                </a:lnTo>
                <a:lnTo>
                  <a:pt x="250892" y="501520"/>
                </a:lnTo>
                <a:lnTo>
                  <a:pt x="233591" y="503988"/>
                </a:lnTo>
                <a:lnTo>
                  <a:pt x="215900" y="504825"/>
                </a:lnTo>
                <a:lnTo>
                  <a:pt x="198190" y="503988"/>
                </a:lnTo>
                <a:lnTo>
                  <a:pt x="180876" y="501520"/>
                </a:lnTo>
                <a:lnTo>
                  <a:pt x="164011" y="497487"/>
                </a:lnTo>
                <a:lnTo>
                  <a:pt x="147653" y="491954"/>
                </a:lnTo>
                <a:lnTo>
                  <a:pt x="131855" y="484985"/>
                </a:lnTo>
                <a:lnTo>
                  <a:pt x="116675" y="476645"/>
                </a:lnTo>
                <a:lnTo>
                  <a:pt x="102166" y="467000"/>
                </a:lnTo>
                <a:lnTo>
                  <a:pt x="88385" y="456113"/>
                </a:lnTo>
                <a:lnTo>
                  <a:pt x="75388" y="444051"/>
                </a:lnTo>
                <a:lnTo>
                  <a:pt x="63230" y="430879"/>
                </a:lnTo>
                <a:lnTo>
                  <a:pt x="51966" y="416660"/>
                </a:lnTo>
                <a:lnTo>
                  <a:pt x="41651" y="401461"/>
                </a:lnTo>
                <a:lnTo>
                  <a:pt x="32343" y="385345"/>
                </a:lnTo>
                <a:lnTo>
                  <a:pt x="24095" y="368379"/>
                </a:lnTo>
                <a:lnTo>
                  <a:pt x="16964" y="350627"/>
                </a:lnTo>
                <a:lnTo>
                  <a:pt x="11005" y="332153"/>
                </a:lnTo>
                <a:lnTo>
                  <a:pt x="6273" y="313024"/>
                </a:lnTo>
                <a:lnTo>
                  <a:pt x="2825" y="293303"/>
                </a:lnTo>
                <a:lnTo>
                  <a:pt x="715" y="273056"/>
                </a:lnTo>
                <a:lnTo>
                  <a:pt x="0" y="25234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51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>
            <a:extLst>
              <a:ext uri="{FF2B5EF4-FFF2-40B4-BE49-F238E27FC236}">
                <a16:creationId xmlns:a16="http://schemas.microsoft.com/office/drawing/2014/main" id="{6DFD8583-349C-4DDB-AD70-BDBD2DA5AD94}"/>
              </a:ext>
            </a:extLst>
          </p:cNvPr>
          <p:cNvSpPr txBox="1"/>
          <p:nvPr/>
        </p:nvSpPr>
        <p:spPr>
          <a:xfrm>
            <a:off x="14495" y="4876800"/>
            <a:ext cx="9144000" cy="198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810"/>
              </a:lnSpc>
              <a:spcBef>
                <a:spcPts val="290"/>
              </a:spcBef>
            </a:pPr>
            <a:r>
              <a:rPr lang="pt-BR" sz="9000" b="1" spc="0" baseline="1449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 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3400" y="5181600"/>
            <a:ext cx="6635562" cy="1194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6508">
              <a:lnSpc>
                <a:spcPts val="2135"/>
              </a:lnSpc>
              <a:spcBef>
                <a:spcPts val="106"/>
              </a:spcBef>
            </a:pPr>
            <a:endParaRPr sz="2000">
              <a:latin typeface="Calibri"/>
              <a:cs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BC192BA-1321-4CF3-8A6E-13CDD0CD44C0}"/>
              </a:ext>
            </a:extLst>
          </p:cNvPr>
          <p:cNvSpPr txBox="1"/>
          <p:nvPr/>
        </p:nvSpPr>
        <p:spPr>
          <a:xfrm>
            <a:off x="221505" y="1447800"/>
            <a:ext cx="8729980" cy="427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lang="pt-BR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Olá, vamos iniciar identificando os tipos de acesso ao dados do SINAN(</a:t>
            </a:r>
            <a:r>
              <a:rPr lang="pt-BR" sz="2400" b="1" i="0">
                <a:effectLst/>
                <a:latin typeface="+mj-lt"/>
              </a:rPr>
              <a:t>Sistema de Informação de Agravos de Notificação</a:t>
            </a:r>
            <a:r>
              <a:rPr lang="pt-BR" sz="2400" b="1" i="0">
                <a:solidFill>
                  <a:srgbClr val="0E0AB6"/>
                </a:solidFill>
                <a:effectLst/>
                <a:latin typeface="+mj-lt"/>
              </a:rPr>
              <a:t>)</a:t>
            </a:r>
            <a:r>
              <a:rPr lang="pt-BR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!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0F7E39E-E0FC-40DA-BA9E-A76F9D9E6731}"/>
              </a:ext>
            </a:extLst>
          </p:cNvPr>
          <p:cNvSpPr txBox="1"/>
          <p:nvPr/>
        </p:nvSpPr>
        <p:spPr>
          <a:xfrm>
            <a:off x="221505" y="3585320"/>
            <a:ext cx="8458200" cy="84102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12700"/>
            <a:r>
              <a:rPr lang="pt-BR" sz="2400" i="0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Então vamos iniciar pelo acesso ao portal do</a:t>
            </a:r>
            <a:r>
              <a:rPr lang="pt-BR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</a:t>
            </a:r>
            <a:r>
              <a:rPr lang="pt-BR" sz="240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Datasus</a:t>
            </a:r>
            <a:r>
              <a:rPr lang="pt-BR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para identificar a magnitude dos eventos fatais que acometeram os trabalhadores,  a partir da base de dados do SIM</a:t>
            </a:r>
            <a:r>
              <a:rPr lang="pt-BR" sz="2400" i="0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pt-BR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(</a:t>
            </a:r>
            <a:r>
              <a:rPr lang="en-US" sz="2400" u="sng">
                <a:solidFill>
                  <a:srgbClr val="5F5F5F"/>
                </a:solidFill>
                <a:latin typeface="+mj-lt"/>
                <a:cs typeface="Calibri"/>
                <a:hlinkClick r:id="rId2"/>
              </a:rPr>
              <a:t>www.</a:t>
            </a:r>
            <a:r>
              <a:rPr lang="pt-BR" sz="2400" u="sng">
                <a:solidFill>
                  <a:srgbClr val="5F5F5F"/>
                </a:solidFill>
                <a:latin typeface="+mj-lt"/>
                <a:cs typeface="Calibri"/>
                <a:hlinkClick r:id="rId2"/>
              </a:rPr>
              <a:t>datasus.saude.gov.br)</a:t>
            </a:r>
            <a:endParaRPr lang="pt-BR" sz="2400">
              <a:solidFill>
                <a:srgbClr val="000000"/>
              </a:solidFill>
              <a:latin typeface="+mj-lt"/>
              <a:cs typeface="Calibri"/>
            </a:endParaRPr>
          </a:p>
          <a:p>
            <a:pPr marL="12700">
              <a:lnSpc>
                <a:spcPts val="2135"/>
              </a:lnSpc>
              <a:spcBef>
                <a:spcPts val="106"/>
              </a:spcBef>
            </a:pPr>
            <a:endParaRPr lang="pt-BR" sz="24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63A688C-2EEA-FF63-61DB-1C602A21DAAA}"/>
              </a:ext>
            </a:extLst>
          </p:cNvPr>
          <p:cNvSpPr txBox="1"/>
          <p:nvPr/>
        </p:nvSpPr>
        <p:spPr>
          <a:xfrm>
            <a:off x="221505" y="2144262"/>
            <a:ext cx="7991793" cy="99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endParaRPr lang="pt-BR" sz="2400" b="0" i="0" u="none" strike="noStrike" baseline="0">
              <a:latin typeface="+mj-lt"/>
            </a:endParaRPr>
          </a:p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lang="pt-BR" sz="2400" b="0" i="0" u="none" strike="noStrike" baseline="0">
                <a:latin typeface="+mj-lt"/>
              </a:rPr>
              <a:t>Vamos fazer algumas </a:t>
            </a:r>
            <a:r>
              <a:rPr lang="pt-BR" sz="2400" b="1" i="0" u="none" strike="noStrike" baseline="0">
                <a:latin typeface="+mj-lt"/>
              </a:rPr>
              <a:t>atividades práticas </a:t>
            </a:r>
            <a:r>
              <a:rPr lang="pt-BR" sz="2400" i="0" u="none" strike="noStrike" baseline="0">
                <a:latin typeface="+mj-lt"/>
              </a:rPr>
              <a:t>por meio de </a:t>
            </a:r>
            <a:r>
              <a:rPr lang="pt-BR" sz="2400" b="1" i="0" u="none" strike="noStrike" baseline="0">
                <a:latin typeface="+mj-lt"/>
              </a:rPr>
              <a:t>navegação guiada</a:t>
            </a:r>
            <a:r>
              <a:rPr lang="pt-BR" sz="2400" b="1">
                <a:latin typeface="+mj-lt"/>
              </a:rPr>
              <a:t> </a:t>
            </a:r>
            <a:r>
              <a:rPr lang="pt-BR" sz="2400">
                <a:latin typeface="+mj-lt"/>
              </a:rPr>
              <a:t>para ver como isso funciona.</a:t>
            </a:r>
            <a:endParaRPr lang="pt-BR" sz="2400" i="0" u="none" strike="noStrike" baseline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1ECF2CA-D18E-4D84-93C1-584DD5ECB213}"/>
              </a:ext>
            </a:extLst>
          </p:cNvPr>
          <p:cNvSpPr txBox="1"/>
          <p:nvPr/>
        </p:nvSpPr>
        <p:spPr>
          <a:xfrm>
            <a:off x="156713" y="0"/>
            <a:ext cx="8610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>
                <a:solidFill>
                  <a:srgbClr val="0E0AB6"/>
                </a:solidFill>
                <a:latin typeface="+mj-lt"/>
              </a:rPr>
              <a:t>Outra forma de acesso aos </a:t>
            </a:r>
            <a:r>
              <a:rPr lang="pt-BR" sz="1800" b="1" i="0" u="none" strike="noStrike" baseline="0" err="1">
                <a:solidFill>
                  <a:srgbClr val="0E0AB6"/>
                </a:solidFill>
                <a:latin typeface="+mj-lt"/>
              </a:rPr>
              <a:t>microdados</a:t>
            </a:r>
            <a:r>
              <a:rPr lang="pt-BR" sz="1800" b="1" i="0" u="none" strike="noStrike" baseline="0">
                <a:solidFill>
                  <a:srgbClr val="0E0AB6"/>
                </a:solidFill>
                <a:latin typeface="+mj-lt"/>
              </a:rPr>
              <a:t> do SINAN NET:</a:t>
            </a:r>
          </a:p>
          <a:p>
            <a:r>
              <a:rPr lang="pt-BR">
                <a:cs typeface="Arial"/>
              </a:rPr>
              <a:t>1. Acesse com sua senha ou solicite a VE os </a:t>
            </a:r>
            <a:r>
              <a:rPr lang="pt-BR" err="1">
                <a:cs typeface="Arial"/>
              </a:rPr>
              <a:t>microdados</a:t>
            </a:r>
            <a:r>
              <a:rPr lang="pt-BR">
                <a:cs typeface="Arial"/>
              </a:rPr>
              <a:t> com os indicadores de ST.</a:t>
            </a:r>
          </a:p>
          <a:p>
            <a:r>
              <a:rPr lang="pt-BR" sz="1800">
                <a:cs typeface="Arial"/>
              </a:rPr>
              <a:t>2. Abaixo temos os dados de Criciúma, de 01 a 08/2021, fornecidos pel</a:t>
            </a:r>
            <a:r>
              <a:rPr lang="pt-BR">
                <a:cs typeface="Arial"/>
              </a:rPr>
              <a:t>o </a:t>
            </a:r>
            <a:r>
              <a:rPr lang="pt-BR" err="1">
                <a:cs typeface="Arial"/>
              </a:rPr>
              <a:t>Cerest</a:t>
            </a:r>
            <a:r>
              <a:rPr lang="pt-BR">
                <a:cs typeface="Arial"/>
              </a:rPr>
              <a:t> SC.</a:t>
            </a:r>
          </a:p>
          <a:p>
            <a:r>
              <a:rPr lang="pt-BR" sz="1800">
                <a:cs typeface="Arial"/>
              </a:rPr>
              <a:t>3. Nele tem o número de notificação por doenças, acidentes e agravos e coeficientes.</a:t>
            </a:r>
          </a:p>
          <a:p>
            <a:pPr>
              <a:spcAft>
                <a:spcPts val="800"/>
              </a:spcAft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Para estimar </a:t>
            </a:r>
            <a:r>
              <a:rPr lang="pt-B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coeficiente de incidência </a:t>
            </a: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necessário ter como denominador a população observada. Na coluna </a:t>
            </a:r>
            <a:r>
              <a:rPr lang="pt-B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&lt;E&gt; </a:t>
            </a: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encontre a PEAO (População Economicamente Ativa Ocupada) e na coluna </a:t>
            </a:r>
            <a:r>
              <a:rPr lang="pt-B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&lt;F&gt;</a:t>
            </a:r>
            <a:r>
              <a:rPr lang="pt-B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número de notificações. Na coluna </a:t>
            </a:r>
            <a:r>
              <a:rPr lang="pt-B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&lt;G&gt; </a:t>
            </a: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</a:t>
            </a:r>
            <a:r>
              <a:rPr lang="pt-B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coeficiente de</a:t>
            </a: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incidência de DART estimada pelo cálculo </a:t>
            </a:r>
            <a:r>
              <a:rPr lang="pt-B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(CI=F/E*100.000)</a:t>
            </a: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800"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5F216C-2322-4635-AEE1-EEE45D5E8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50"/>
          <a:stretch/>
        </p:blipFill>
        <p:spPr>
          <a:xfrm>
            <a:off x="194813" y="2338873"/>
            <a:ext cx="8534400" cy="449580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64AD231-3346-4C9C-9225-511EB264C363}"/>
              </a:ext>
            </a:extLst>
          </p:cNvPr>
          <p:cNvCxnSpPr>
            <a:cxnSpLocks/>
          </p:cNvCxnSpPr>
          <p:nvPr/>
        </p:nvCxnSpPr>
        <p:spPr>
          <a:xfrm>
            <a:off x="3733800" y="2338873"/>
            <a:ext cx="723900" cy="11592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0CB3C98-F789-4BBF-90CC-C0B1D1CA0847}"/>
              </a:ext>
            </a:extLst>
          </p:cNvPr>
          <p:cNvCxnSpPr>
            <a:cxnSpLocks/>
          </p:cNvCxnSpPr>
          <p:nvPr/>
        </p:nvCxnSpPr>
        <p:spPr>
          <a:xfrm>
            <a:off x="3200400" y="2338873"/>
            <a:ext cx="609600" cy="10984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10B351F-913B-4E7C-A199-A515EB3B1B0F}"/>
              </a:ext>
            </a:extLst>
          </p:cNvPr>
          <p:cNvCxnSpPr>
            <a:cxnSpLocks/>
          </p:cNvCxnSpPr>
          <p:nvPr/>
        </p:nvCxnSpPr>
        <p:spPr>
          <a:xfrm>
            <a:off x="2628900" y="2308324"/>
            <a:ext cx="667096" cy="11289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56F3075E-7F7F-4906-A6EC-491C1B86EFFE}"/>
              </a:ext>
            </a:extLst>
          </p:cNvPr>
          <p:cNvSpPr/>
          <p:nvPr/>
        </p:nvSpPr>
        <p:spPr>
          <a:xfrm>
            <a:off x="3086100" y="3663951"/>
            <a:ext cx="457200" cy="428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14ADC1A-1A27-4040-81BF-7EC3EE92035B}"/>
              </a:ext>
            </a:extLst>
          </p:cNvPr>
          <p:cNvSpPr/>
          <p:nvPr/>
        </p:nvSpPr>
        <p:spPr>
          <a:xfrm>
            <a:off x="3581400" y="3559017"/>
            <a:ext cx="609600" cy="551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2E863A3-D66C-4FCD-8553-E2FA2604AA84}"/>
              </a:ext>
            </a:extLst>
          </p:cNvPr>
          <p:cNvSpPr/>
          <p:nvPr/>
        </p:nvSpPr>
        <p:spPr>
          <a:xfrm>
            <a:off x="4267200" y="3541155"/>
            <a:ext cx="685800" cy="551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543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828800"/>
            <a:ext cx="9144000" cy="198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810"/>
              </a:lnSpc>
              <a:spcBef>
                <a:spcPts val="290"/>
              </a:spcBef>
            </a:pPr>
            <a:r>
              <a:rPr lang="pt-BR" sz="9000" b="1" spc="0" baseline="10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       </a:t>
            </a:r>
          </a:p>
          <a:p>
            <a:pPr marL="12700">
              <a:lnSpc>
                <a:spcPts val="5810"/>
              </a:lnSpc>
              <a:spcBef>
                <a:spcPts val="290"/>
              </a:spcBef>
            </a:pPr>
            <a:r>
              <a:rPr lang="pt-BR" sz="9000" b="1" baseline="10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        </a:t>
            </a:r>
            <a:r>
              <a:rPr sz="9000" b="1" spc="0" baseline="10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cs typeface="Times New Roman" panose="02020603050405020304"/>
              </a:rPr>
              <a:t>Bons</a:t>
            </a:r>
            <a:r>
              <a:rPr lang="pt-BR" sz="9000" b="1" spc="0" baseline="10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estudos!</a:t>
            </a:r>
            <a:endParaRPr sz="6000">
              <a:solidFill>
                <a:schemeClr val="tx2">
                  <a:lumMod val="5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9600" y="3948545"/>
            <a:ext cx="7265225" cy="787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3090" marR="1879600" algn="ctr">
              <a:lnSpc>
                <a:spcPts val="1935"/>
              </a:lnSpc>
              <a:spcBef>
                <a:spcPts val="95"/>
              </a:spcBef>
            </a:pPr>
            <a:r>
              <a:rPr sz="3000" b="1" spc="0" baseline="3000">
                <a:solidFill>
                  <a:srgbClr val="0E0AB6"/>
                </a:solidFill>
                <a:cs typeface="Calibri" panose="020F0502020204030204"/>
              </a:rPr>
              <a:t>T</a:t>
            </a:r>
            <a:r>
              <a:rPr sz="3000" b="1" spc="4" baseline="3000">
                <a:solidFill>
                  <a:srgbClr val="0E0AB6"/>
                </a:solidFill>
                <a:cs typeface="Calibri" panose="020F0502020204030204"/>
              </a:rPr>
              <a:t>i</a:t>
            </a:r>
            <a:r>
              <a:rPr sz="3000" b="1" spc="-29" baseline="3000">
                <a:solidFill>
                  <a:srgbClr val="0E0AB6"/>
                </a:solidFill>
                <a:cs typeface="Calibri" panose="020F0502020204030204"/>
              </a:rPr>
              <a:t>r</a:t>
            </a:r>
            <a:r>
              <a:rPr sz="3000" b="1" spc="0" baseline="3000">
                <a:solidFill>
                  <a:srgbClr val="0E0AB6"/>
                </a:solidFill>
                <a:cs typeface="Calibri" panose="020F0502020204030204"/>
              </a:rPr>
              <a:t>e </a:t>
            </a:r>
            <a:r>
              <a:rPr sz="3000" b="1" spc="-9" baseline="3000">
                <a:solidFill>
                  <a:srgbClr val="0E0AB6"/>
                </a:solidFill>
                <a:cs typeface="Calibri" panose="020F0502020204030204"/>
              </a:rPr>
              <a:t>a</a:t>
            </a:r>
            <a:r>
              <a:rPr sz="3000" b="1" spc="0" baseline="3000">
                <a:solidFill>
                  <a:srgbClr val="0E0AB6"/>
                </a:solidFill>
                <a:cs typeface="Calibri" panose="020F0502020204030204"/>
              </a:rPr>
              <a:t>s</a:t>
            </a:r>
            <a:r>
              <a:rPr sz="3000" b="1" spc="4" baseline="3000">
                <a:solidFill>
                  <a:srgbClr val="0E0AB6"/>
                </a:solidFill>
                <a:cs typeface="Calibri" panose="020F0502020204030204"/>
              </a:rPr>
              <a:t> </a:t>
            </a:r>
            <a:r>
              <a:rPr sz="3000" b="1" spc="-9" baseline="3000">
                <a:solidFill>
                  <a:srgbClr val="0E0AB6"/>
                </a:solidFill>
                <a:cs typeface="Calibri" panose="020F0502020204030204"/>
              </a:rPr>
              <a:t>dú</a:t>
            </a:r>
            <a:r>
              <a:rPr sz="3000" b="1" spc="0" baseline="3000">
                <a:solidFill>
                  <a:srgbClr val="0E0AB6"/>
                </a:solidFill>
                <a:cs typeface="Calibri" panose="020F0502020204030204"/>
              </a:rPr>
              <a:t>v</a:t>
            </a:r>
            <a:r>
              <a:rPr sz="3000" b="1" spc="9" baseline="3000">
                <a:solidFill>
                  <a:srgbClr val="0E0AB6"/>
                </a:solidFill>
                <a:cs typeface="Calibri" panose="020F0502020204030204"/>
              </a:rPr>
              <a:t>i</a:t>
            </a:r>
            <a:r>
              <a:rPr sz="3000" b="1" spc="-9" baseline="3000">
                <a:solidFill>
                  <a:srgbClr val="0E0AB6"/>
                </a:solidFill>
                <a:cs typeface="Calibri" panose="020F0502020204030204"/>
              </a:rPr>
              <a:t>d</a:t>
            </a:r>
            <a:r>
              <a:rPr sz="3000" b="1" spc="0" baseline="3000">
                <a:solidFill>
                  <a:srgbClr val="0E0AB6"/>
                </a:solidFill>
                <a:cs typeface="Calibri" panose="020F0502020204030204"/>
              </a:rPr>
              <a:t>as </a:t>
            </a:r>
            <a:r>
              <a:rPr sz="3000" b="1" spc="-19" baseline="3000">
                <a:solidFill>
                  <a:srgbClr val="0E0AB6"/>
                </a:solidFill>
                <a:cs typeface="Calibri" panose="020F0502020204030204"/>
              </a:rPr>
              <a:t>c</a:t>
            </a:r>
            <a:r>
              <a:rPr sz="3000" b="1" spc="-9" baseline="3000">
                <a:solidFill>
                  <a:srgbClr val="0E0AB6"/>
                </a:solidFill>
                <a:cs typeface="Calibri" panose="020F0502020204030204"/>
              </a:rPr>
              <a:t>o</a:t>
            </a:r>
            <a:r>
              <a:rPr sz="3000" b="1" spc="0" baseline="3000">
                <a:solidFill>
                  <a:srgbClr val="0E0AB6"/>
                </a:solidFill>
                <a:cs typeface="Calibri" panose="020F0502020204030204"/>
              </a:rPr>
              <a:t>m</a:t>
            </a:r>
            <a:r>
              <a:rPr sz="3000" b="1" spc="29" baseline="3000">
                <a:solidFill>
                  <a:srgbClr val="0E0AB6"/>
                </a:solidFill>
                <a:cs typeface="Calibri" panose="020F0502020204030204"/>
              </a:rPr>
              <a:t> </a:t>
            </a:r>
            <a:r>
              <a:rPr lang="pt-BR" sz="3000" b="1" spc="0" baseline="3000">
                <a:solidFill>
                  <a:srgbClr val="0E0AB6"/>
                </a:solidFill>
                <a:cs typeface="Calibri" panose="020F0502020204030204"/>
              </a:rPr>
              <a:t>seu</a:t>
            </a:r>
            <a:r>
              <a:rPr sz="3000" b="1" spc="0" baseline="3000">
                <a:solidFill>
                  <a:srgbClr val="0E0AB6"/>
                </a:solidFill>
                <a:cs typeface="Calibri" panose="020F0502020204030204"/>
              </a:rPr>
              <a:t> t</a:t>
            </a:r>
            <a:r>
              <a:rPr sz="3000" b="1" spc="-9" baseline="3000">
                <a:solidFill>
                  <a:srgbClr val="0E0AB6"/>
                </a:solidFill>
                <a:cs typeface="Calibri" panose="020F0502020204030204"/>
              </a:rPr>
              <a:t>u</a:t>
            </a:r>
            <a:r>
              <a:rPr sz="3000" b="1" spc="-25" baseline="3000">
                <a:solidFill>
                  <a:srgbClr val="0E0AB6"/>
                </a:solidFill>
                <a:cs typeface="Calibri" panose="020F0502020204030204"/>
              </a:rPr>
              <a:t>t</a:t>
            </a:r>
            <a:r>
              <a:rPr sz="3000" b="1" spc="-9" baseline="3000">
                <a:solidFill>
                  <a:srgbClr val="0E0AB6"/>
                </a:solidFill>
                <a:cs typeface="Calibri" panose="020F0502020204030204"/>
              </a:rPr>
              <a:t>o</a:t>
            </a:r>
            <a:r>
              <a:rPr sz="3000" b="1" spc="0" baseline="3000">
                <a:solidFill>
                  <a:srgbClr val="0E0AB6"/>
                </a:solidFill>
                <a:cs typeface="Calibri" panose="020F0502020204030204"/>
              </a:rPr>
              <a:t>r</a:t>
            </a:r>
            <a:r>
              <a:rPr lang="pt-BR" sz="3000" b="1" spc="0" baseline="3000">
                <a:solidFill>
                  <a:srgbClr val="0E0AB6"/>
                </a:solidFill>
                <a:cs typeface="Calibri" panose="020F0502020204030204"/>
              </a:rPr>
              <a:t> !</a:t>
            </a:r>
            <a:endParaRPr sz="3000" b="1">
              <a:solidFill>
                <a:srgbClr val="0E0AB6"/>
              </a:solidFill>
              <a:cs typeface="Calibri" panose="020F0502020204030204"/>
            </a:endParaRPr>
          </a:p>
          <a:p>
            <a:pPr algn="ctr">
              <a:lnSpc>
                <a:spcPts val="2160"/>
              </a:lnSpc>
              <a:spcBef>
                <a:spcPts val="10"/>
              </a:spcBef>
            </a:pPr>
            <a:r>
              <a:rPr lang="pt-BR" sz="3000" b="1" spc="0" baseline="2000">
                <a:solidFill>
                  <a:srgbClr val="0E0AB6"/>
                </a:solidFill>
                <a:cs typeface="Calibri" panose="020F0502020204030204"/>
              </a:rPr>
              <a:t>E</a:t>
            </a:r>
            <a:r>
              <a:rPr sz="3000" b="1" spc="14" baseline="2000">
                <a:solidFill>
                  <a:srgbClr val="0E0AB6"/>
                </a:solidFill>
                <a:cs typeface="Calibri" panose="020F0502020204030204"/>
              </a:rPr>
              <a:t> </a:t>
            </a:r>
            <a:r>
              <a:rPr sz="3000" b="1" spc="-19" baseline="2000">
                <a:solidFill>
                  <a:srgbClr val="0E0AB6"/>
                </a:solidFill>
                <a:cs typeface="Calibri" panose="020F0502020204030204"/>
              </a:rPr>
              <a:t>c</a:t>
            </a:r>
            <a:r>
              <a:rPr sz="3000" b="1" spc="-9" baseline="2000">
                <a:solidFill>
                  <a:srgbClr val="0E0AB6"/>
                </a:solidFill>
                <a:cs typeface="Calibri" panose="020F0502020204030204"/>
              </a:rPr>
              <a:t>o</a:t>
            </a:r>
            <a:r>
              <a:rPr sz="3000" b="1" spc="0" baseline="2000">
                <a:solidFill>
                  <a:srgbClr val="0E0AB6"/>
                </a:solidFill>
                <a:cs typeface="Calibri" panose="020F0502020204030204"/>
              </a:rPr>
              <a:t>mp</a:t>
            </a:r>
            <a:r>
              <a:rPr sz="3000" b="1" spc="-4" baseline="2000">
                <a:solidFill>
                  <a:srgbClr val="0E0AB6"/>
                </a:solidFill>
                <a:cs typeface="Calibri" panose="020F0502020204030204"/>
              </a:rPr>
              <a:t>a</a:t>
            </a:r>
            <a:r>
              <a:rPr sz="3000" b="1" spc="-9" baseline="2000">
                <a:solidFill>
                  <a:srgbClr val="0E0AB6"/>
                </a:solidFill>
                <a:cs typeface="Calibri" panose="020F0502020204030204"/>
              </a:rPr>
              <a:t>r</a:t>
            </a:r>
            <a:r>
              <a:rPr sz="3000" b="1" spc="0" baseline="2000">
                <a:solidFill>
                  <a:srgbClr val="0E0AB6"/>
                </a:solidFill>
                <a:cs typeface="Calibri" panose="020F0502020204030204"/>
              </a:rPr>
              <a:t>ti</a:t>
            </a:r>
            <a:r>
              <a:rPr sz="3000" b="1" spc="9" baseline="2000">
                <a:solidFill>
                  <a:srgbClr val="0E0AB6"/>
                </a:solidFill>
                <a:cs typeface="Calibri" panose="020F0502020204030204"/>
              </a:rPr>
              <a:t>l</a:t>
            </a:r>
            <a:r>
              <a:rPr sz="3000" b="1" spc="0" baseline="2000">
                <a:solidFill>
                  <a:srgbClr val="0E0AB6"/>
                </a:solidFill>
                <a:cs typeface="Calibri" panose="020F0502020204030204"/>
              </a:rPr>
              <a:t>he</a:t>
            </a:r>
            <a:r>
              <a:rPr sz="3000" b="1" spc="29" baseline="2000">
                <a:solidFill>
                  <a:srgbClr val="0E0AB6"/>
                </a:solidFill>
                <a:cs typeface="Calibri" panose="020F0502020204030204"/>
              </a:rPr>
              <a:t> </a:t>
            </a:r>
            <a:r>
              <a:rPr sz="3000" b="1" spc="-19" baseline="2000">
                <a:solidFill>
                  <a:srgbClr val="0E0AB6"/>
                </a:solidFill>
                <a:cs typeface="Calibri" panose="020F0502020204030204"/>
              </a:rPr>
              <a:t>c</a:t>
            </a:r>
            <a:r>
              <a:rPr sz="3000" b="1" spc="-9" baseline="2000">
                <a:solidFill>
                  <a:srgbClr val="0E0AB6"/>
                </a:solidFill>
                <a:cs typeface="Calibri" panose="020F0502020204030204"/>
              </a:rPr>
              <a:t>o</a:t>
            </a:r>
            <a:r>
              <a:rPr sz="3000" b="1" spc="0" baseline="2000">
                <a:solidFill>
                  <a:srgbClr val="0E0AB6"/>
                </a:solidFill>
                <a:cs typeface="Calibri" panose="020F0502020204030204"/>
              </a:rPr>
              <a:t>me</a:t>
            </a:r>
            <a:r>
              <a:rPr sz="3000" b="1" spc="-19" baseline="2000">
                <a:solidFill>
                  <a:srgbClr val="0E0AB6"/>
                </a:solidFill>
                <a:cs typeface="Calibri" panose="020F0502020204030204"/>
              </a:rPr>
              <a:t>n</a:t>
            </a:r>
            <a:r>
              <a:rPr sz="3000" b="1" spc="-25" baseline="2000">
                <a:solidFill>
                  <a:srgbClr val="0E0AB6"/>
                </a:solidFill>
                <a:cs typeface="Calibri" panose="020F0502020204030204"/>
              </a:rPr>
              <a:t>t</a:t>
            </a:r>
            <a:r>
              <a:rPr sz="3000" b="1" spc="0" baseline="2000">
                <a:solidFill>
                  <a:srgbClr val="0E0AB6"/>
                </a:solidFill>
                <a:cs typeface="Calibri" panose="020F0502020204030204"/>
              </a:rPr>
              <a:t>á</a:t>
            </a:r>
            <a:r>
              <a:rPr sz="3000" b="1" spc="-9" baseline="2000">
                <a:solidFill>
                  <a:srgbClr val="0E0AB6"/>
                </a:solidFill>
                <a:cs typeface="Calibri" panose="020F0502020204030204"/>
              </a:rPr>
              <a:t>r</a:t>
            </a:r>
            <a:r>
              <a:rPr sz="3000" b="1" spc="4" baseline="2000">
                <a:solidFill>
                  <a:srgbClr val="0E0AB6"/>
                </a:solidFill>
                <a:cs typeface="Calibri" panose="020F0502020204030204"/>
              </a:rPr>
              <a:t>i</a:t>
            </a:r>
            <a:r>
              <a:rPr sz="3000" b="1" spc="-9" baseline="2000">
                <a:solidFill>
                  <a:srgbClr val="0E0AB6"/>
                </a:solidFill>
                <a:cs typeface="Calibri" panose="020F0502020204030204"/>
              </a:rPr>
              <a:t>o</a:t>
            </a:r>
            <a:r>
              <a:rPr sz="3000" b="1" spc="0" baseline="2000">
                <a:solidFill>
                  <a:srgbClr val="0E0AB6"/>
                </a:solidFill>
                <a:cs typeface="Calibri" panose="020F0502020204030204"/>
              </a:rPr>
              <a:t>s</a:t>
            </a:r>
            <a:r>
              <a:rPr lang="pt-BR" sz="3000" b="1" spc="24" baseline="2000">
                <a:solidFill>
                  <a:srgbClr val="0E0AB6"/>
                </a:solidFill>
                <a:cs typeface="Calibri" panose="020F0502020204030204"/>
              </a:rPr>
              <a:t> e descobertas com seus colegas e </a:t>
            </a:r>
            <a:r>
              <a:rPr lang="pt-BR" sz="3000" b="1" spc="0" baseline="2000">
                <a:solidFill>
                  <a:srgbClr val="0E0AB6"/>
                </a:solidFill>
                <a:cs typeface="Calibri" panose="020F0502020204030204"/>
              </a:rPr>
              <a:t>participe das </a:t>
            </a:r>
            <a:r>
              <a:rPr sz="3000" b="1" spc="-19" baseline="2000">
                <a:solidFill>
                  <a:srgbClr val="0E0AB6"/>
                </a:solidFill>
                <a:cs typeface="Calibri" panose="020F0502020204030204"/>
              </a:rPr>
              <a:t>a</a:t>
            </a:r>
            <a:r>
              <a:rPr sz="3000" b="1" spc="0" baseline="2000">
                <a:solidFill>
                  <a:srgbClr val="0E0AB6"/>
                </a:solidFill>
                <a:cs typeface="Calibri" panose="020F0502020204030204"/>
              </a:rPr>
              <a:t>ti</a:t>
            </a:r>
            <a:r>
              <a:rPr sz="3000" b="1" spc="9" baseline="2000">
                <a:solidFill>
                  <a:srgbClr val="0E0AB6"/>
                </a:solidFill>
                <a:cs typeface="Calibri" panose="020F0502020204030204"/>
              </a:rPr>
              <a:t>v</a:t>
            </a:r>
            <a:r>
              <a:rPr sz="3000" b="1" spc="4" baseline="2000">
                <a:solidFill>
                  <a:srgbClr val="0E0AB6"/>
                </a:solidFill>
                <a:cs typeface="Calibri" panose="020F0502020204030204"/>
              </a:rPr>
              <a:t>i</a:t>
            </a:r>
            <a:r>
              <a:rPr sz="3000" b="1" spc="0" baseline="2000">
                <a:solidFill>
                  <a:srgbClr val="0E0AB6"/>
                </a:solidFill>
                <a:cs typeface="Calibri" panose="020F0502020204030204"/>
              </a:rPr>
              <a:t>d</a:t>
            </a:r>
            <a:r>
              <a:rPr sz="3000" b="1" spc="-9" baseline="2000">
                <a:solidFill>
                  <a:srgbClr val="0E0AB6"/>
                </a:solidFill>
                <a:cs typeface="Calibri" panose="020F0502020204030204"/>
              </a:rPr>
              <a:t>a</a:t>
            </a:r>
            <a:r>
              <a:rPr sz="3000" b="1" spc="0" baseline="2000">
                <a:solidFill>
                  <a:srgbClr val="0E0AB6"/>
                </a:solidFill>
                <a:cs typeface="Calibri" panose="020F0502020204030204"/>
              </a:rPr>
              <a:t>de</a:t>
            </a:r>
            <a:r>
              <a:rPr lang="pt-BR" sz="3000" b="1" spc="0" baseline="2000">
                <a:solidFill>
                  <a:srgbClr val="0E0AB6"/>
                </a:solidFill>
                <a:cs typeface="Calibri" panose="020F0502020204030204"/>
              </a:rPr>
              <a:t>s !</a:t>
            </a:r>
            <a:endParaRPr sz="3000" b="1">
              <a:solidFill>
                <a:srgbClr val="0E0AB6"/>
              </a:solidFill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E9E81030-CC4B-41F0-B171-3564082CD174}"/>
              </a:ext>
            </a:extLst>
          </p:cNvPr>
          <p:cNvSpPr txBox="1"/>
          <p:nvPr/>
        </p:nvSpPr>
        <p:spPr>
          <a:xfrm>
            <a:off x="2357" y="1828800"/>
            <a:ext cx="9144000" cy="502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810"/>
              </a:lnSpc>
              <a:spcBef>
                <a:spcPts val="290"/>
              </a:spcBef>
            </a:pPr>
            <a:r>
              <a:rPr lang="pt-BR" sz="9000" b="1" spc="0" baseline="1449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 </a:t>
            </a:r>
          </a:p>
          <a:p>
            <a:pPr marL="12700">
              <a:lnSpc>
                <a:spcPts val="5810"/>
              </a:lnSpc>
              <a:spcBef>
                <a:spcPts val="290"/>
              </a:spcBef>
            </a:pPr>
            <a:r>
              <a:rPr lang="pt-BR" sz="9000" b="1" baseline="1449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  </a:t>
            </a:r>
            <a:r>
              <a:rPr lang="pt-BR" sz="9000" b="1" spc="0" baseline="1449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sz="600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000" y="2286000"/>
            <a:ext cx="7505700" cy="3257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5518" algn="r">
              <a:spcBef>
                <a:spcPts val="168"/>
              </a:spcBef>
            </a:pPr>
            <a:r>
              <a:rPr lang="pt-BR" sz="4800" b="1" spc="0" baseline="3413">
                <a:solidFill>
                  <a:srgbClr val="C00000"/>
                </a:solidFill>
                <a:latin typeface="Calibri"/>
                <a:cs typeface="Calibri"/>
              </a:rPr>
              <a:t>Atividade Prática:</a:t>
            </a:r>
          </a:p>
          <a:p>
            <a:pPr marR="15518" algn="r">
              <a:spcBef>
                <a:spcPts val="168"/>
              </a:spcBef>
            </a:pPr>
            <a:r>
              <a:rPr lang="pt-BR" sz="4800" b="1" spc="0" baseline="3413">
                <a:solidFill>
                  <a:srgbClr val="C00000"/>
                </a:solidFill>
                <a:latin typeface="Calibri"/>
                <a:cs typeface="Calibri"/>
              </a:rPr>
              <a:t> </a:t>
            </a:r>
          </a:p>
          <a:p>
            <a:pPr marR="15518" algn="r">
              <a:spcBef>
                <a:spcPts val="168"/>
              </a:spcBef>
            </a:pPr>
            <a:r>
              <a:rPr lang="pt-BR" sz="4800" baseline="3413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Extrair d</a:t>
            </a:r>
            <a:r>
              <a:rPr sz="4800" spc="0" baseline="3413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4800" spc="-25" baseline="3413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4800" spc="0" baseline="3413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4800" spc="-29" baseline="3413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4800" spc="0" baseline="3413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lang="pt-BR" sz="4800" spc="0" baseline="3413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os</a:t>
            </a:r>
            <a:r>
              <a:rPr sz="4800" spc="19" baseline="3413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4800" spc="0" baseline="3413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registros de Agravos relacionados ao Trabalho qual a incidência </a:t>
            </a:r>
            <a:r>
              <a:rPr lang="pt-BR" sz="3200" spc="9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por Intoxicação Exógena,</a:t>
            </a:r>
            <a:r>
              <a:rPr sz="3200" spc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no </a:t>
            </a:r>
            <a:r>
              <a:rPr sz="3200" spc="9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3200" spc="-29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st</a:t>
            </a:r>
            <a:r>
              <a:rPr sz="3200" spc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ado de </a:t>
            </a:r>
            <a:r>
              <a:rPr lang="pt-BR" sz="3200" spc="-64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Santa Catarina,</a:t>
            </a:r>
            <a:r>
              <a:rPr sz="3200" spc="14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3200" spc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no ano de</a:t>
            </a:r>
            <a:r>
              <a:rPr sz="3200" spc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20</a:t>
            </a:r>
            <a:r>
              <a:rPr lang="pt-BR" sz="3200" spc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20. </a:t>
            </a:r>
            <a:endParaRPr sz="320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734300" y="3606800"/>
            <a:ext cx="886459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1752600"/>
            <a:ext cx="8111222" cy="1590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807" marR="705" algn="ctr">
              <a:spcBef>
                <a:spcPts val="230"/>
              </a:spcBef>
            </a:pPr>
            <a:r>
              <a:rPr lang="pt-BR" sz="4000" b="1" i="0">
                <a:solidFill>
                  <a:srgbClr val="0E0AB6"/>
                </a:solidFill>
                <a:effectLst/>
              </a:rPr>
              <a:t>Sistema de Informação de Agravos de Notificação</a:t>
            </a:r>
            <a:r>
              <a:rPr lang="pt-BR" sz="4000" b="1" spc="0">
                <a:solidFill>
                  <a:srgbClr val="0E0AB6"/>
                </a:solidFill>
                <a:latin typeface="Arial"/>
                <a:cs typeface="Arial"/>
              </a:rPr>
              <a:t> - SINAN</a:t>
            </a:r>
          </a:p>
          <a:p>
            <a:pPr>
              <a:lnSpc>
                <a:spcPct val="95825"/>
              </a:lnSpc>
              <a:spcBef>
                <a:spcPts val="2633"/>
              </a:spcBef>
            </a:pPr>
            <a:endParaRPr lang="pt-BR" sz="3000" b="1">
              <a:solidFill>
                <a:srgbClr val="C00000"/>
              </a:solidFill>
              <a:cs typeface="Arial"/>
            </a:endParaRPr>
          </a:p>
          <a:p>
            <a:pPr>
              <a:lnSpc>
                <a:spcPct val="95825"/>
              </a:lnSpc>
              <a:spcBef>
                <a:spcPts val="2633"/>
              </a:spcBef>
            </a:pPr>
            <a:r>
              <a:rPr lang="pt-BR" sz="3000" b="1">
                <a:solidFill>
                  <a:srgbClr val="C00000"/>
                </a:solidFill>
                <a:cs typeface="Arial"/>
              </a:rPr>
              <a:t>Tipos de Acesso a base de dados:</a:t>
            </a:r>
          </a:p>
          <a:p>
            <a:pPr marL="514350" indent="-514350">
              <a:lnSpc>
                <a:spcPct val="95825"/>
              </a:lnSpc>
              <a:spcBef>
                <a:spcPts val="2633"/>
              </a:spcBef>
              <a:buAutoNum type="arabicPeriod"/>
            </a:pPr>
            <a:r>
              <a:rPr lang="pt-BR" sz="3000" b="1" spc="0">
                <a:cs typeface="Arial"/>
              </a:rPr>
              <a:t>Tabuladores </a:t>
            </a:r>
            <a:r>
              <a:rPr lang="pt-BR" sz="3000" b="1" spc="0" err="1">
                <a:cs typeface="Arial"/>
              </a:rPr>
              <a:t>Datasus</a:t>
            </a:r>
            <a:endParaRPr lang="pt-BR" sz="3000" b="1" spc="0">
              <a:cs typeface="Arial"/>
            </a:endParaRPr>
          </a:p>
          <a:p>
            <a:pPr marL="514350" indent="-514350">
              <a:lnSpc>
                <a:spcPct val="95825"/>
              </a:lnSpc>
              <a:spcBef>
                <a:spcPts val="2633"/>
              </a:spcBef>
              <a:buAutoNum type="arabicPeriod"/>
            </a:pPr>
            <a:r>
              <a:rPr lang="pt-BR" sz="3000" b="1">
                <a:cs typeface="Arial"/>
              </a:rPr>
              <a:t>Download do banco de dados dos estados</a:t>
            </a:r>
            <a:endParaRPr sz="3000">
              <a:cs typeface="Arial"/>
            </a:endParaRPr>
          </a:p>
        </p:txBody>
      </p:sp>
      <p:pic>
        <p:nvPicPr>
          <p:cNvPr id="1026" name="Picture 2" descr="Agravos de notificação (SINAN) – Portal da Vigilância em Saúde">
            <a:extLst>
              <a:ext uri="{FF2B5EF4-FFF2-40B4-BE49-F238E27FC236}">
                <a16:creationId xmlns:a16="http://schemas.microsoft.com/office/drawing/2014/main" id="{DF670D90-965F-E18A-670A-ACCEA833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87720"/>
            <a:ext cx="2266950" cy="8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969369-F37C-4435-99C1-F6C379CF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1371600"/>
            <a:ext cx="8940800" cy="5029200"/>
          </a:xfrm>
          <a:prstGeom prst="rect">
            <a:avLst/>
          </a:prstGeom>
        </p:spPr>
      </p:pic>
      <p:sp>
        <p:nvSpPr>
          <p:cNvPr id="5" name="object 48">
            <a:extLst>
              <a:ext uri="{FF2B5EF4-FFF2-40B4-BE49-F238E27FC236}">
                <a16:creationId xmlns:a16="http://schemas.microsoft.com/office/drawing/2014/main" id="{8649CA55-817F-4BD5-93F4-69A064BE57AD}"/>
              </a:ext>
            </a:extLst>
          </p:cNvPr>
          <p:cNvSpPr txBox="1"/>
          <p:nvPr/>
        </p:nvSpPr>
        <p:spPr>
          <a:xfrm>
            <a:off x="406082" y="457200"/>
            <a:ext cx="8331836" cy="624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>
                <a:latin typeface="Calibri"/>
                <a:cs typeface="Calibri"/>
              </a:rPr>
              <a:t>1 –</a:t>
            </a:r>
            <a:r>
              <a:rPr lang="pt-BR" sz="3000" spc="9" baseline="2730">
                <a:latin typeface="Calibri"/>
                <a:cs typeface="Calibri"/>
              </a:rPr>
              <a:t>Acesso portal do </a:t>
            </a:r>
            <a:r>
              <a:rPr lang="pt-BR" sz="2800" spc="9" baseline="2730" err="1">
                <a:latin typeface="+mj-lt"/>
                <a:cs typeface="Calibri"/>
              </a:rPr>
              <a:t>Datasus</a:t>
            </a:r>
            <a:r>
              <a:rPr lang="pt-BR" sz="2800" spc="9" baseline="2730">
                <a:latin typeface="+mj-lt"/>
                <a:cs typeface="Calibri"/>
              </a:rPr>
              <a:t> </a:t>
            </a:r>
            <a:r>
              <a:rPr lang="pt-BR" sz="2400" spc="9" baseline="2730">
                <a:cs typeface="Calibri"/>
              </a:rPr>
              <a:t>&lt;</a:t>
            </a:r>
            <a:r>
              <a:rPr lang="pt-BR" sz="2400">
                <a:hlinkClick r:id="rId3"/>
              </a:rPr>
              <a:t>http://datasus.saude.gov.br/</a:t>
            </a:r>
            <a:r>
              <a:rPr lang="pt-BR" sz="2400"/>
              <a:t>&gt;</a:t>
            </a:r>
          </a:p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lang="pt-BR" sz="3000" spc="9" baseline="2730">
                <a:latin typeface="Calibri"/>
                <a:cs typeface="Calibri"/>
              </a:rPr>
              <a:t>2 - Arraste o </a:t>
            </a:r>
            <a:r>
              <a:rPr sz="3000" spc="0" baseline="2730">
                <a:latin typeface="Calibri"/>
                <a:cs typeface="Calibri"/>
              </a:rPr>
              <a:t>c</a:t>
            </a:r>
            <a:r>
              <a:rPr sz="3000" spc="9" baseline="2730">
                <a:latin typeface="Calibri"/>
                <a:cs typeface="Calibri"/>
              </a:rPr>
              <a:t>u</a:t>
            </a:r>
            <a:r>
              <a:rPr sz="3000" spc="-34" baseline="2730">
                <a:latin typeface="Calibri"/>
                <a:cs typeface="Calibri"/>
              </a:rPr>
              <a:t>r</a:t>
            </a:r>
            <a:r>
              <a:rPr sz="3000" spc="0" baseline="2730">
                <a:latin typeface="Calibri"/>
                <a:cs typeface="Calibri"/>
              </a:rPr>
              <a:t>s</a:t>
            </a:r>
            <a:r>
              <a:rPr sz="3000" spc="4" baseline="2730">
                <a:latin typeface="Calibri"/>
                <a:cs typeface="Calibri"/>
              </a:rPr>
              <a:t>o</a:t>
            </a:r>
            <a:r>
              <a:rPr sz="3000" spc="0" baseline="2730">
                <a:latin typeface="Calibri"/>
                <a:cs typeface="Calibri"/>
              </a:rPr>
              <a:t>r</a:t>
            </a:r>
            <a:r>
              <a:rPr sz="3000" spc="-4" baseline="2730">
                <a:latin typeface="Calibri"/>
                <a:cs typeface="Calibri"/>
              </a:rPr>
              <a:t> </a:t>
            </a:r>
            <a:r>
              <a:rPr sz="3000" spc="9" baseline="2730">
                <a:latin typeface="Calibri"/>
                <a:cs typeface="Calibri"/>
              </a:rPr>
              <a:t>d</a:t>
            </a:r>
            <a:r>
              <a:rPr sz="3000" spc="0" baseline="2730">
                <a:latin typeface="Calibri"/>
                <a:cs typeface="Calibri"/>
              </a:rPr>
              <a:t>o</a:t>
            </a:r>
            <a:r>
              <a:rPr sz="3000" spc="-4" baseline="2730">
                <a:latin typeface="Calibri"/>
                <a:cs typeface="Calibri"/>
              </a:rPr>
              <a:t> </a:t>
            </a:r>
            <a:r>
              <a:rPr sz="3000" spc="0" baseline="2730">
                <a:latin typeface="Calibri"/>
                <a:cs typeface="Calibri"/>
              </a:rPr>
              <a:t>m</a:t>
            </a:r>
            <a:r>
              <a:rPr sz="3000" spc="9" baseline="2730">
                <a:latin typeface="Calibri"/>
                <a:cs typeface="Calibri"/>
              </a:rPr>
              <a:t>ou</a:t>
            </a:r>
            <a:r>
              <a:rPr sz="3000" spc="0" baseline="2730">
                <a:latin typeface="Calibri"/>
                <a:cs typeface="Calibri"/>
              </a:rPr>
              <a:t>se</a:t>
            </a:r>
            <a:r>
              <a:rPr sz="3000" spc="-4" baseline="2730">
                <a:latin typeface="Calibri"/>
                <a:cs typeface="Calibri"/>
              </a:rPr>
              <a:t> </a:t>
            </a:r>
            <a:r>
              <a:rPr lang="pt-BR" sz="3000" spc="-4" baseline="2730">
                <a:latin typeface="Calibri"/>
                <a:cs typeface="Calibri"/>
              </a:rPr>
              <a:t>para rolar a página até </a:t>
            </a:r>
            <a:r>
              <a:rPr sz="3000" b="1" spc="-19" baseline="2730">
                <a:solidFill>
                  <a:srgbClr val="C00000"/>
                </a:solidFill>
                <a:latin typeface="Calibri"/>
                <a:cs typeface="Calibri"/>
              </a:rPr>
              <a:t>&lt;</a:t>
            </a:r>
            <a:r>
              <a:rPr lang="pt-BR" sz="3000" b="1" spc="-19" baseline="2730">
                <a:solidFill>
                  <a:srgbClr val="C00000"/>
                </a:solidFill>
                <a:latin typeface="Calibri"/>
                <a:cs typeface="Calibri"/>
              </a:rPr>
              <a:t>Serviços do Cidadão</a:t>
            </a:r>
            <a:r>
              <a:rPr sz="3000" b="1" spc="0" baseline="2730">
                <a:solidFill>
                  <a:srgbClr val="C00000"/>
                </a:solidFill>
                <a:latin typeface="Calibri"/>
                <a:cs typeface="Calibri"/>
              </a:rPr>
              <a:t>&gt;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664F54-C345-408B-9862-112E7E4057D4}"/>
              </a:ext>
            </a:extLst>
          </p:cNvPr>
          <p:cNvSpPr txBox="1"/>
          <p:nvPr/>
        </p:nvSpPr>
        <p:spPr>
          <a:xfrm>
            <a:off x="-152400" y="6143210"/>
            <a:ext cx="4572000" cy="699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140" marR="30480">
              <a:lnSpc>
                <a:spcPts val="1530"/>
              </a:lnSpc>
              <a:spcBef>
                <a:spcPts val="76"/>
              </a:spcBef>
            </a:pPr>
            <a:endParaRPr lang="pt-BR" sz="1800" b="1" spc="9">
              <a:latin typeface="Arial"/>
              <a:cs typeface="Arial"/>
            </a:endParaRPr>
          </a:p>
          <a:p>
            <a:pPr marL="358140" marR="30480">
              <a:lnSpc>
                <a:spcPts val="1530"/>
              </a:lnSpc>
              <a:spcBef>
                <a:spcPts val="76"/>
              </a:spcBef>
            </a:pPr>
            <a:r>
              <a:rPr lang="pt-BR" sz="1800" b="1" spc="9">
                <a:latin typeface="Arial"/>
                <a:cs typeface="Arial"/>
              </a:rPr>
              <a:t>R</a:t>
            </a:r>
            <a:r>
              <a:rPr lang="pt-BR" sz="1800" b="1" spc="4">
                <a:latin typeface="Arial"/>
                <a:cs typeface="Arial"/>
              </a:rPr>
              <a:t>o</a:t>
            </a:r>
            <a:r>
              <a:rPr lang="pt-BR" sz="1800" b="1" spc="-9">
                <a:latin typeface="Arial"/>
                <a:cs typeface="Arial"/>
              </a:rPr>
              <a:t>l</a:t>
            </a:r>
            <a:r>
              <a:rPr lang="pt-BR" sz="1800" b="1" spc="0">
                <a:latin typeface="Arial"/>
                <a:cs typeface="Arial"/>
              </a:rPr>
              <a:t>ar</a:t>
            </a:r>
            <a:r>
              <a:rPr lang="pt-BR">
                <a:latin typeface="Arial"/>
                <a:cs typeface="Arial"/>
              </a:rPr>
              <a:t> </a:t>
            </a:r>
            <a:r>
              <a:rPr lang="pt-BR" sz="1800" b="1" spc="0">
                <a:latin typeface="Arial"/>
                <a:cs typeface="Arial"/>
              </a:rPr>
              <a:t>a</a:t>
            </a:r>
            <a:r>
              <a:rPr lang="pt-BR" sz="1800" b="1" spc="-4">
                <a:latin typeface="Arial"/>
                <a:cs typeface="Arial"/>
              </a:rPr>
              <a:t> </a:t>
            </a:r>
            <a:r>
              <a:rPr lang="pt-BR" sz="1800" b="1" spc="4">
                <a:latin typeface="Arial"/>
                <a:cs typeface="Arial"/>
              </a:rPr>
              <a:t>p</a:t>
            </a:r>
            <a:r>
              <a:rPr lang="pt-BR" sz="1800" b="1" spc="0">
                <a:latin typeface="Arial"/>
                <a:cs typeface="Arial"/>
              </a:rPr>
              <a:t>á</a:t>
            </a:r>
            <a:r>
              <a:rPr lang="pt-BR" sz="1800" b="1" spc="4">
                <a:latin typeface="Arial"/>
                <a:cs typeface="Arial"/>
              </a:rPr>
              <a:t>g</a:t>
            </a:r>
            <a:r>
              <a:rPr lang="pt-BR" sz="1800" b="1" spc="-9">
                <a:latin typeface="Arial"/>
                <a:cs typeface="Arial"/>
              </a:rPr>
              <a:t>i</a:t>
            </a:r>
            <a:r>
              <a:rPr lang="pt-BR" sz="1800" b="1" spc="4">
                <a:latin typeface="Arial"/>
                <a:cs typeface="Arial"/>
              </a:rPr>
              <a:t>n</a:t>
            </a:r>
            <a:r>
              <a:rPr lang="pt-BR" sz="1800" b="1" spc="0">
                <a:latin typeface="Arial"/>
                <a:cs typeface="Arial"/>
              </a:rPr>
              <a:t>a</a:t>
            </a:r>
          </a:p>
          <a:p>
            <a:pPr marL="358140" marR="30480">
              <a:lnSpc>
                <a:spcPts val="1530"/>
              </a:lnSpc>
              <a:spcBef>
                <a:spcPts val="76"/>
              </a:spcBef>
            </a:pPr>
            <a:r>
              <a:rPr lang="pt-BR" sz="1800" b="1" spc="4">
                <a:latin typeface="Arial"/>
                <a:cs typeface="Arial"/>
              </a:rPr>
              <a:t>p</a:t>
            </a:r>
            <a:r>
              <a:rPr lang="pt-BR" sz="1800" b="1" spc="0">
                <a:latin typeface="Arial"/>
                <a:cs typeface="Arial"/>
              </a:rPr>
              <a:t>ara </a:t>
            </a:r>
            <a:r>
              <a:rPr lang="pt-BR" sz="1800" b="1" spc="4">
                <a:latin typeface="Arial"/>
                <a:cs typeface="Arial"/>
              </a:rPr>
              <a:t>b</a:t>
            </a:r>
            <a:r>
              <a:rPr lang="pt-BR" sz="1800" b="1" spc="0">
                <a:latin typeface="Arial"/>
                <a:cs typeface="Arial"/>
              </a:rPr>
              <a:t>a</a:t>
            </a:r>
            <a:r>
              <a:rPr lang="pt-BR" sz="1800" b="1" spc="-4">
                <a:latin typeface="Arial"/>
                <a:cs typeface="Arial"/>
              </a:rPr>
              <a:t>i</a:t>
            </a:r>
            <a:r>
              <a:rPr lang="pt-BR" sz="1800" b="1" spc="0">
                <a:latin typeface="Arial"/>
                <a:cs typeface="Arial"/>
              </a:rPr>
              <a:t>xo</a:t>
            </a:r>
            <a:endParaRPr lang="pt-BR" sz="1800">
              <a:latin typeface="Arial"/>
              <a:cs typeface="Arial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FC34EA68-0502-479E-B820-5D18A60AD9B2}"/>
              </a:ext>
            </a:extLst>
          </p:cNvPr>
          <p:cNvSpPr/>
          <p:nvPr/>
        </p:nvSpPr>
        <p:spPr>
          <a:xfrm>
            <a:off x="0" y="5867401"/>
            <a:ext cx="8974667" cy="990600"/>
          </a:xfrm>
          <a:custGeom>
            <a:avLst/>
            <a:gdLst/>
            <a:ahLst/>
            <a:cxnLst/>
            <a:rect l="l" t="t" r="r" b="b"/>
            <a:pathLst>
              <a:path w="8630539" h="962977">
                <a:moveTo>
                  <a:pt x="0" y="242315"/>
                </a:moveTo>
                <a:lnTo>
                  <a:pt x="924191" y="242315"/>
                </a:lnTo>
                <a:lnTo>
                  <a:pt x="1320292" y="242315"/>
                </a:lnTo>
                <a:lnTo>
                  <a:pt x="1584325" y="242315"/>
                </a:lnTo>
                <a:lnTo>
                  <a:pt x="1584325" y="362369"/>
                </a:lnTo>
                <a:lnTo>
                  <a:pt x="8630539" y="0"/>
                </a:lnTo>
                <a:lnTo>
                  <a:pt x="1584325" y="542556"/>
                </a:lnTo>
                <a:lnTo>
                  <a:pt x="1584325" y="962977"/>
                </a:lnTo>
                <a:lnTo>
                  <a:pt x="1320292" y="962977"/>
                </a:lnTo>
                <a:lnTo>
                  <a:pt x="924191" y="962977"/>
                </a:lnTo>
                <a:lnTo>
                  <a:pt x="0" y="962977"/>
                </a:lnTo>
                <a:lnTo>
                  <a:pt x="0" y="542556"/>
                </a:lnTo>
                <a:lnTo>
                  <a:pt x="0" y="362369"/>
                </a:lnTo>
                <a:lnTo>
                  <a:pt x="0" y="242315"/>
                </a:lnTo>
                <a:close/>
              </a:path>
            </a:pathLst>
          </a:custGeom>
          <a:ln w="9525">
            <a:solidFill>
              <a:srgbClr val="FF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83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object 245"/>
          <p:cNvSpPr txBox="1"/>
          <p:nvPr/>
        </p:nvSpPr>
        <p:spPr>
          <a:xfrm>
            <a:off x="329566" y="304800"/>
            <a:ext cx="8381171" cy="129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2965"/>
              </a:lnSpc>
              <a:spcBef>
                <a:spcPts val="148"/>
              </a:spcBef>
            </a:pPr>
            <a:r>
              <a:rPr sz="2800" b="1" spc="0">
                <a:solidFill>
                  <a:srgbClr val="0E0AB6"/>
                </a:solidFill>
                <a:latin typeface="+mj-lt"/>
                <a:cs typeface="Arial"/>
              </a:rPr>
              <a:t>C</a:t>
            </a:r>
            <a:r>
              <a:rPr sz="2800" b="1" spc="4">
                <a:solidFill>
                  <a:srgbClr val="0E0AB6"/>
                </a:solidFill>
                <a:latin typeface="+mj-lt"/>
                <a:cs typeface="Arial"/>
              </a:rPr>
              <a:t>o</a:t>
            </a:r>
            <a:r>
              <a:rPr sz="2800" b="1" spc="-9">
                <a:solidFill>
                  <a:srgbClr val="0E0AB6"/>
                </a:solidFill>
                <a:latin typeface="+mj-lt"/>
                <a:cs typeface="Arial"/>
              </a:rPr>
              <a:t>m</a:t>
            </a:r>
            <a:r>
              <a:rPr sz="2800" b="1" spc="0">
                <a:solidFill>
                  <a:srgbClr val="0E0AB6"/>
                </a:solidFill>
                <a:latin typeface="+mj-lt"/>
                <a:cs typeface="Arial"/>
              </a:rPr>
              <a:t>o</a:t>
            </a:r>
            <a:r>
              <a:rPr sz="2800" b="1" spc="9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lang="pt-BR" sz="2800" b="1" spc="9">
                <a:solidFill>
                  <a:srgbClr val="0E0AB6"/>
                </a:solidFill>
                <a:latin typeface="+mj-lt"/>
                <a:cs typeface="Arial"/>
              </a:rPr>
              <a:t>construir tabuladores </a:t>
            </a:r>
            <a:r>
              <a:rPr lang="pt-BR" sz="2800" b="1" spc="0">
                <a:solidFill>
                  <a:srgbClr val="0E0AB6"/>
                </a:solidFill>
                <a:latin typeface="+mj-lt"/>
                <a:cs typeface="Arial"/>
              </a:rPr>
              <a:t>no SINAN</a:t>
            </a:r>
          </a:p>
          <a:p>
            <a:pPr marL="12700" marR="22349">
              <a:lnSpc>
                <a:spcPts val="2965"/>
              </a:lnSpc>
              <a:spcBef>
                <a:spcPts val="148"/>
              </a:spcBef>
            </a:pPr>
            <a:r>
              <a:rPr lang="pt-BR" sz="1600" spc="0">
                <a:cs typeface="Arial"/>
              </a:rPr>
              <a:t>Na página </a:t>
            </a:r>
            <a:r>
              <a:rPr lang="pt-BR" sz="1600">
                <a:cs typeface="Arial"/>
              </a:rPr>
              <a:t>inicial, role até serviços do cidadão e c</a:t>
            </a:r>
            <a:r>
              <a:rPr lang="pt-BR" sz="1600" spc="0">
                <a:cs typeface="Arial"/>
              </a:rPr>
              <a:t>lique no botão </a:t>
            </a:r>
            <a:r>
              <a:rPr lang="pt-BR" sz="1600" b="1" spc="39">
                <a:solidFill>
                  <a:srgbClr val="C00000"/>
                </a:solidFill>
                <a:cs typeface="Arial"/>
              </a:rPr>
              <a:t>&lt;</a:t>
            </a:r>
            <a:r>
              <a:rPr lang="pt-BR" sz="1600" b="1" spc="39" err="1">
                <a:solidFill>
                  <a:srgbClr val="C00000"/>
                </a:solidFill>
                <a:cs typeface="Arial"/>
              </a:rPr>
              <a:t>tabnet</a:t>
            </a:r>
            <a:r>
              <a:rPr lang="pt-BR" sz="1600" b="1" spc="39">
                <a:solidFill>
                  <a:srgbClr val="C00000"/>
                </a:solidFill>
                <a:cs typeface="Arial"/>
              </a:rPr>
              <a:t>&gt; </a:t>
            </a:r>
            <a:r>
              <a:rPr lang="pt-BR" sz="1600" spc="39">
                <a:cs typeface="Arial"/>
              </a:rPr>
              <a:t>para fazer </a:t>
            </a:r>
            <a:r>
              <a:rPr sz="1600" spc="9">
                <a:cs typeface="Arial"/>
              </a:rPr>
              <a:t> </a:t>
            </a:r>
            <a:r>
              <a:rPr sz="1600" spc="-4">
                <a:cs typeface="Arial"/>
              </a:rPr>
              <a:t>do</a:t>
            </a:r>
            <a:r>
              <a:rPr sz="1600" spc="-14">
                <a:cs typeface="Arial"/>
              </a:rPr>
              <a:t>w</a:t>
            </a:r>
            <a:r>
              <a:rPr sz="1600" spc="-4">
                <a:cs typeface="Arial"/>
              </a:rPr>
              <a:t>n</a:t>
            </a:r>
            <a:r>
              <a:rPr sz="1600" spc="0">
                <a:cs typeface="Arial"/>
              </a:rPr>
              <a:t>lo</a:t>
            </a:r>
            <a:r>
              <a:rPr sz="1600" spc="-9">
                <a:cs typeface="Arial"/>
              </a:rPr>
              <a:t>a</a:t>
            </a:r>
            <a:r>
              <a:rPr sz="1600" spc="0">
                <a:cs typeface="Arial"/>
              </a:rPr>
              <a:t>d</a:t>
            </a:r>
            <a:r>
              <a:rPr sz="1600" spc="50">
                <a:cs typeface="Arial"/>
              </a:rPr>
              <a:t> </a:t>
            </a:r>
            <a:r>
              <a:rPr sz="1600" spc="-4" err="1">
                <a:cs typeface="Arial"/>
              </a:rPr>
              <a:t>po</a:t>
            </a:r>
            <a:r>
              <a:rPr sz="1600" spc="0" err="1">
                <a:cs typeface="Arial"/>
              </a:rPr>
              <a:t>r</a:t>
            </a:r>
            <a:r>
              <a:rPr sz="1600" spc="19">
                <a:cs typeface="Arial"/>
              </a:rPr>
              <a:t> </a:t>
            </a:r>
            <a:r>
              <a:rPr sz="1600" spc="4">
                <a:cs typeface="Arial"/>
              </a:rPr>
              <a:t>U</a:t>
            </a:r>
            <a:r>
              <a:rPr sz="1600" spc="-175">
                <a:cs typeface="Arial"/>
              </a:rPr>
              <a:t>F</a:t>
            </a:r>
            <a:r>
              <a:rPr sz="1600" spc="0">
                <a:cs typeface="Arial"/>
              </a:rPr>
              <a:t>,</a:t>
            </a:r>
            <a:r>
              <a:rPr sz="1600" spc="-9">
                <a:cs typeface="Arial"/>
              </a:rPr>
              <a:t> </a:t>
            </a:r>
            <a:r>
              <a:rPr lang="pt-BR" sz="1600" spc="-9">
                <a:cs typeface="Arial"/>
              </a:rPr>
              <a:t>município de residência e </a:t>
            </a:r>
            <a:r>
              <a:rPr sz="1600" spc="-4" err="1">
                <a:cs typeface="Arial"/>
              </a:rPr>
              <a:t>an</a:t>
            </a:r>
            <a:r>
              <a:rPr sz="1600" spc="0" err="1">
                <a:cs typeface="Arial"/>
              </a:rPr>
              <a:t>o</a:t>
            </a:r>
            <a:r>
              <a:rPr sz="1600" spc="29">
                <a:cs typeface="Arial"/>
              </a:rPr>
              <a:t> </a:t>
            </a:r>
            <a:r>
              <a:rPr sz="1600" spc="0" err="1">
                <a:cs typeface="Arial"/>
              </a:rPr>
              <a:t>cal</a:t>
            </a:r>
            <a:r>
              <a:rPr sz="1600" spc="-4" err="1">
                <a:cs typeface="Arial"/>
              </a:rPr>
              <a:t>endá</a:t>
            </a:r>
            <a:r>
              <a:rPr sz="1600" spc="4" err="1">
                <a:cs typeface="Arial"/>
              </a:rPr>
              <a:t>r</a:t>
            </a:r>
            <a:r>
              <a:rPr sz="1600" spc="0" err="1">
                <a:cs typeface="Arial"/>
              </a:rPr>
              <a:t>io</a:t>
            </a:r>
            <a:r>
              <a:rPr lang="pt-BR" sz="1600" spc="0">
                <a:cs typeface="Arial"/>
              </a:rPr>
              <a:t>.</a:t>
            </a:r>
          </a:p>
        </p:txBody>
      </p:sp>
      <p:pic>
        <p:nvPicPr>
          <p:cNvPr id="250" name="Imagem 249">
            <a:extLst>
              <a:ext uri="{FF2B5EF4-FFF2-40B4-BE49-F238E27FC236}">
                <a16:creationId xmlns:a16="http://schemas.microsoft.com/office/drawing/2014/main" id="{6785C1BB-E0A6-4DC4-9BE2-9504703D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967736"/>
            <a:ext cx="8558336" cy="4814064"/>
          </a:xfrm>
          <a:prstGeom prst="rect">
            <a:avLst/>
          </a:prstGeom>
        </p:spPr>
      </p:pic>
      <p:cxnSp>
        <p:nvCxnSpPr>
          <p:cNvPr id="252" name="Conector de Seta Reta 251">
            <a:extLst>
              <a:ext uri="{FF2B5EF4-FFF2-40B4-BE49-F238E27FC236}">
                <a16:creationId xmlns:a16="http://schemas.microsoft.com/office/drawing/2014/main" id="{F7F83AD8-FD9B-48FA-B0E4-C04429B76B00}"/>
              </a:ext>
            </a:extLst>
          </p:cNvPr>
          <p:cNvCxnSpPr/>
          <p:nvPr/>
        </p:nvCxnSpPr>
        <p:spPr>
          <a:xfrm>
            <a:off x="3581400" y="2895600"/>
            <a:ext cx="457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5248FE-26A2-4147-B056-89B6D4051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" y="1752600"/>
            <a:ext cx="9076267" cy="5105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EF5EACE-35D0-47EA-8477-B737B191AACC}"/>
              </a:ext>
            </a:extLst>
          </p:cNvPr>
          <p:cNvSpPr txBox="1"/>
          <p:nvPr/>
        </p:nvSpPr>
        <p:spPr>
          <a:xfrm>
            <a:off x="457200" y="457200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0">
                <a:latin typeface="Arial"/>
                <a:cs typeface="Arial"/>
              </a:rPr>
              <a:t>2. Ao abrir tabulações role o cursor pro final da página e clique em epidemiológicas e morbidade </a:t>
            </a:r>
            <a:r>
              <a:rPr lang="pt-BR" sz="1800" b="1" spc="0">
                <a:solidFill>
                  <a:srgbClr val="C00000"/>
                </a:solidFill>
                <a:latin typeface="Arial"/>
                <a:cs typeface="Arial"/>
              </a:rPr>
              <a:t>&lt; Doenças e Agravos de Notificação - 2007...&gt;.</a:t>
            </a:r>
            <a:endParaRPr lang="pt-BR" b="1">
              <a:solidFill>
                <a:srgbClr val="C00000"/>
              </a:solidFill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7A224FD-CA3F-4B01-BD36-7AAD477289C3}"/>
              </a:ext>
            </a:extLst>
          </p:cNvPr>
          <p:cNvCxnSpPr>
            <a:cxnSpLocks/>
          </p:cNvCxnSpPr>
          <p:nvPr/>
        </p:nvCxnSpPr>
        <p:spPr>
          <a:xfrm>
            <a:off x="2438400" y="4467807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0">
            <a:extLst>
              <a:ext uri="{FF2B5EF4-FFF2-40B4-BE49-F238E27FC236}">
                <a16:creationId xmlns:a16="http://schemas.microsoft.com/office/drawing/2014/main" id="{C16C2E81-9D5C-4F43-9AA2-61A36C19CE76}"/>
              </a:ext>
            </a:extLst>
          </p:cNvPr>
          <p:cNvSpPr/>
          <p:nvPr/>
        </p:nvSpPr>
        <p:spPr>
          <a:xfrm>
            <a:off x="3015343" y="3894279"/>
            <a:ext cx="1439926" cy="287274"/>
          </a:xfrm>
          <a:custGeom>
            <a:avLst/>
            <a:gdLst/>
            <a:ahLst/>
            <a:cxnLst/>
            <a:rect l="l" t="t" r="r" b="b"/>
            <a:pathLst>
              <a:path w="1439926" h="287274">
                <a:moveTo>
                  <a:pt x="0" y="143637"/>
                </a:moveTo>
                <a:lnTo>
                  <a:pt x="20923" y="109104"/>
                </a:lnTo>
                <a:lnTo>
                  <a:pt x="56576" y="87707"/>
                </a:lnTo>
                <a:lnTo>
                  <a:pt x="107864" y="67954"/>
                </a:lnTo>
                <a:lnTo>
                  <a:pt x="173303" y="50140"/>
                </a:lnTo>
                <a:lnTo>
                  <a:pt x="210867" y="42052"/>
                </a:lnTo>
                <a:lnTo>
                  <a:pt x="251413" y="34560"/>
                </a:lnTo>
                <a:lnTo>
                  <a:pt x="294756" y="27700"/>
                </a:lnTo>
                <a:lnTo>
                  <a:pt x="340711" y="21509"/>
                </a:lnTo>
                <a:lnTo>
                  <a:pt x="389093" y="16023"/>
                </a:lnTo>
                <a:lnTo>
                  <a:pt x="439715" y="11281"/>
                </a:lnTo>
                <a:lnTo>
                  <a:pt x="492394" y="7318"/>
                </a:lnTo>
                <a:lnTo>
                  <a:pt x="546943" y="4171"/>
                </a:lnTo>
                <a:lnTo>
                  <a:pt x="603178" y="1878"/>
                </a:lnTo>
                <a:lnTo>
                  <a:pt x="660913" y="475"/>
                </a:lnTo>
                <a:lnTo>
                  <a:pt x="719963" y="0"/>
                </a:lnTo>
                <a:lnTo>
                  <a:pt x="779012" y="475"/>
                </a:lnTo>
                <a:lnTo>
                  <a:pt x="836747" y="1878"/>
                </a:lnTo>
                <a:lnTo>
                  <a:pt x="892982" y="4171"/>
                </a:lnTo>
                <a:lnTo>
                  <a:pt x="947531" y="7318"/>
                </a:lnTo>
                <a:lnTo>
                  <a:pt x="1000210" y="11281"/>
                </a:lnTo>
                <a:lnTo>
                  <a:pt x="1050832" y="16023"/>
                </a:lnTo>
                <a:lnTo>
                  <a:pt x="1099214" y="21509"/>
                </a:lnTo>
                <a:lnTo>
                  <a:pt x="1145169" y="27700"/>
                </a:lnTo>
                <a:lnTo>
                  <a:pt x="1188512" y="34560"/>
                </a:lnTo>
                <a:lnTo>
                  <a:pt x="1229058" y="42052"/>
                </a:lnTo>
                <a:lnTo>
                  <a:pt x="1266622" y="50140"/>
                </a:lnTo>
                <a:lnTo>
                  <a:pt x="1332061" y="67954"/>
                </a:lnTo>
                <a:lnTo>
                  <a:pt x="1383349" y="87707"/>
                </a:lnTo>
                <a:lnTo>
                  <a:pt x="1419002" y="109104"/>
                </a:lnTo>
                <a:lnTo>
                  <a:pt x="1439926" y="143637"/>
                </a:lnTo>
                <a:lnTo>
                  <a:pt x="1437539" y="155423"/>
                </a:lnTo>
                <a:lnTo>
                  <a:pt x="1403223" y="189055"/>
                </a:lnTo>
                <a:lnTo>
                  <a:pt x="1359567" y="209666"/>
                </a:lnTo>
                <a:lnTo>
                  <a:pt x="1301018" y="228487"/>
                </a:lnTo>
                <a:lnTo>
                  <a:pt x="1229058" y="245221"/>
                </a:lnTo>
                <a:lnTo>
                  <a:pt x="1188512" y="252713"/>
                </a:lnTo>
                <a:lnTo>
                  <a:pt x="1145169" y="259573"/>
                </a:lnTo>
                <a:lnTo>
                  <a:pt x="1099214" y="265764"/>
                </a:lnTo>
                <a:lnTo>
                  <a:pt x="1050832" y="271250"/>
                </a:lnTo>
                <a:lnTo>
                  <a:pt x="1000210" y="275992"/>
                </a:lnTo>
                <a:lnTo>
                  <a:pt x="947531" y="279955"/>
                </a:lnTo>
                <a:lnTo>
                  <a:pt x="892982" y="283102"/>
                </a:lnTo>
                <a:lnTo>
                  <a:pt x="836747" y="285395"/>
                </a:lnTo>
                <a:lnTo>
                  <a:pt x="779012" y="286798"/>
                </a:lnTo>
                <a:lnTo>
                  <a:pt x="719963" y="287274"/>
                </a:lnTo>
                <a:lnTo>
                  <a:pt x="660913" y="286798"/>
                </a:lnTo>
                <a:lnTo>
                  <a:pt x="603178" y="285395"/>
                </a:lnTo>
                <a:lnTo>
                  <a:pt x="546943" y="283102"/>
                </a:lnTo>
                <a:lnTo>
                  <a:pt x="492394" y="279955"/>
                </a:lnTo>
                <a:lnTo>
                  <a:pt x="439715" y="275992"/>
                </a:lnTo>
                <a:lnTo>
                  <a:pt x="389093" y="271250"/>
                </a:lnTo>
                <a:lnTo>
                  <a:pt x="340711" y="265764"/>
                </a:lnTo>
                <a:lnTo>
                  <a:pt x="294756" y="259573"/>
                </a:lnTo>
                <a:lnTo>
                  <a:pt x="251413" y="252713"/>
                </a:lnTo>
                <a:lnTo>
                  <a:pt x="210867" y="245221"/>
                </a:lnTo>
                <a:lnTo>
                  <a:pt x="173303" y="237133"/>
                </a:lnTo>
                <a:lnTo>
                  <a:pt x="107864" y="219319"/>
                </a:lnTo>
                <a:lnTo>
                  <a:pt x="56576" y="199566"/>
                </a:lnTo>
                <a:lnTo>
                  <a:pt x="20923" y="178169"/>
                </a:lnTo>
                <a:lnTo>
                  <a:pt x="0" y="14363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EF5EACE-35D0-47EA-8477-B737B191AACC}"/>
              </a:ext>
            </a:extLst>
          </p:cNvPr>
          <p:cNvSpPr txBox="1"/>
          <p:nvPr/>
        </p:nvSpPr>
        <p:spPr>
          <a:xfrm>
            <a:off x="457200" y="457200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0">
                <a:latin typeface="Arial"/>
                <a:cs typeface="Arial"/>
              </a:rPr>
              <a:t>3. Escolha o óbito por tipo de causa  e abrang</a:t>
            </a:r>
            <a:r>
              <a:rPr lang="pt-BR">
                <a:latin typeface="Arial"/>
                <a:cs typeface="Arial"/>
              </a:rPr>
              <a:t>ência geográfica.</a:t>
            </a:r>
          </a:p>
          <a:p>
            <a:endParaRPr lang="pt-BR" sz="1800" spc="0">
              <a:latin typeface="Arial"/>
              <a:cs typeface="Arial"/>
            </a:endParaRPr>
          </a:p>
          <a:p>
            <a:r>
              <a:rPr lang="pt-BR" sz="1800" spc="0">
                <a:latin typeface="Arial"/>
                <a:cs typeface="Arial"/>
              </a:rPr>
              <a:t>Nesse </a:t>
            </a:r>
            <a:r>
              <a:rPr lang="pt-BR">
                <a:latin typeface="Arial"/>
                <a:cs typeface="Arial"/>
              </a:rPr>
              <a:t>exemplo selecionamos </a:t>
            </a:r>
            <a:r>
              <a:rPr lang="pt-BR" b="1">
                <a:solidFill>
                  <a:srgbClr val="C00000"/>
                </a:solidFill>
                <a:latin typeface="Arial"/>
                <a:cs typeface="Arial"/>
              </a:rPr>
              <a:t>&lt;doenças e agravos de notificação&gt; </a:t>
            </a:r>
            <a:r>
              <a:rPr lang="pt-BR">
                <a:latin typeface="Arial"/>
                <a:cs typeface="Arial"/>
              </a:rPr>
              <a:t>e abrangência </a:t>
            </a:r>
            <a:r>
              <a:rPr lang="pt-BR" b="1">
                <a:solidFill>
                  <a:srgbClr val="C00000"/>
                </a:solidFill>
                <a:latin typeface="Arial"/>
                <a:cs typeface="Arial"/>
              </a:rPr>
              <a:t>&lt;Santa Catarina&gt;.</a:t>
            </a:r>
            <a:endParaRPr lang="pt-BR" b="1">
              <a:solidFill>
                <a:srgbClr val="C00000"/>
              </a:solidFill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7A224FD-CA3F-4B01-BD36-7AAD477289C3}"/>
              </a:ext>
            </a:extLst>
          </p:cNvPr>
          <p:cNvCxnSpPr>
            <a:cxnSpLocks/>
          </p:cNvCxnSpPr>
          <p:nvPr/>
        </p:nvCxnSpPr>
        <p:spPr>
          <a:xfrm>
            <a:off x="838200" y="4507049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7A84131-0C48-4CED-86BD-E9E7C4ADEA68}"/>
              </a:ext>
            </a:extLst>
          </p:cNvPr>
          <p:cNvCxnSpPr>
            <a:cxnSpLocks/>
          </p:cNvCxnSpPr>
          <p:nvPr/>
        </p:nvCxnSpPr>
        <p:spPr>
          <a:xfrm>
            <a:off x="838200" y="5322342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CAEF58D3-B85A-4F9B-826D-C9D65C44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14350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39145BB-D22C-4833-A085-3B9F4F559297}"/>
              </a:ext>
            </a:extLst>
          </p:cNvPr>
          <p:cNvCxnSpPr>
            <a:cxnSpLocks/>
          </p:cNvCxnSpPr>
          <p:nvPr/>
        </p:nvCxnSpPr>
        <p:spPr>
          <a:xfrm>
            <a:off x="2286000" y="5322342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5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633A8B-1280-4587-B1EE-C5C6B7506F8F}"/>
              </a:ext>
            </a:extLst>
          </p:cNvPr>
          <p:cNvSpPr txBox="1"/>
          <p:nvPr/>
        </p:nvSpPr>
        <p:spPr>
          <a:xfrm>
            <a:off x="238772" y="170326"/>
            <a:ext cx="8648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spc="0">
                <a:cs typeface="Arial"/>
              </a:rPr>
              <a:t>5. Nós selecionamos na linha </a:t>
            </a:r>
            <a:r>
              <a:rPr lang="pt-BR" sz="2000" b="1" spc="0">
                <a:solidFill>
                  <a:srgbClr val="C00000"/>
                </a:solidFill>
                <a:cs typeface="Arial"/>
              </a:rPr>
              <a:t>&lt;primeiro sintoma&gt;, </a:t>
            </a:r>
            <a:r>
              <a:rPr lang="pt-BR" sz="2000" spc="0">
                <a:cs typeface="Arial"/>
              </a:rPr>
              <a:t>coluna </a:t>
            </a:r>
            <a:r>
              <a:rPr lang="pt-BR" sz="2000" b="1" spc="0">
                <a:solidFill>
                  <a:srgbClr val="C00000"/>
                </a:solidFill>
                <a:cs typeface="Arial"/>
              </a:rPr>
              <a:t>&lt;Exposição trabalho&gt;  </a:t>
            </a:r>
            <a:r>
              <a:rPr lang="pt-BR" sz="2000" spc="0">
                <a:cs typeface="Arial"/>
              </a:rPr>
              <a:t>e 10 anos </a:t>
            </a:r>
            <a:r>
              <a:rPr lang="pt-BR" sz="2000" b="1" spc="0">
                <a:solidFill>
                  <a:srgbClr val="C00000"/>
                </a:solidFill>
                <a:cs typeface="Arial"/>
              </a:rPr>
              <a:t>&lt;2021-2011&gt;</a:t>
            </a:r>
            <a:r>
              <a:rPr lang="pt-BR" sz="2000">
                <a:cs typeface="Arial"/>
              </a:rPr>
              <a:t>o município de residência </a:t>
            </a:r>
            <a:r>
              <a:rPr lang="pt-BR" sz="2000" b="1">
                <a:solidFill>
                  <a:srgbClr val="C00000"/>
                </a:solidFill>
                <a:cs typeface="Arial"/>
              </a:rPr>
              <a:t>&lt;Florianópolis&gt;. </a:t>
            </a:r>
            <a:r>
              <a:rPr lang="pt-BR" sz="2000">
                <a:cs typeface="Arial"/>
              </a:rPr>
              <a:t>Para selecionar mais de uma variável aperte a tecla </a:t>
            </a:r>
            <a:r>
              <a:rPr lang="pt-BR" sz="2000" err="1">
                <a:cs typeface="Arial"/>
              </a:rPr>
              <a:t>ctrl</a:t>
            </a:r>
            <a:r>
              <a:rPr lang="pt-BR" sz="2000">
                <a:cs typeface="Arial"/>
              </a:rPr>
              <a:t> + variáveis desejável.</a:t>
            </a:r>
          </a:p>
          <a:p>
            <a:r>
              <a:rPr lang="pt-BR" sz="2000">
                <a:cs typeface="Arial"/>
              </a:rPr>
              <a:t>Clique no botão </a:t>
            </a:r>
            <a:r>
              <a:rPr lang="pt-BR" sz="2000" b="1">
                <a:solidFill>
                  <a:srgbClr val="C00000"/>
                </a:solidFill>
                <a:cs typeface="Arial"/>
              </a:rPr>
              <a:t>&lt;mostra&gt; </a:t>
            </a:r>
            <a:r>
              <a:rPr lang="pt-BR" sz="2000">
                <a:cs typeface="Arial"/>
              </a:rPr>
              <a:t>com a opção formato marcada para extrair os dados</a:t>
            </a:r>
            <a:endParaRPr lang="pt-BR" sz="2000" spc="0">
              <a:cs typeface="Arial"/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C2BDE6A-7AAE-44BD-89DF-7638A95C2F41}"/>
              </a:ext>
            </a:extLst>
          </p:cNvPr>
          <p:cNvCxnSpPr>
            <a:cxnSpLocks/>
          </p:cNvCxnSpPr>
          <p:nvPr/>
        </p:nvCxnSpPr>
        <p:spPr>
          <a:xfrm>
            <a:off x="3352800" y="5638800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0981E2EA-2BA8-4166-BAD5-05B68870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1600200"/>
            <a:ext cx="9144000" cy="491490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ADFBD1FC-8A59-4C56-8BD8-273F199FE0B7}"/>
              </a:ext>
            </a:extLst>
          </p:cNvPr>
          <p:cNvCxnSpPr>
            <a:cxnSpLocks/>
          </p:cNvCxnSpPr>
          <p:nvPr/>
        </p:nvCxnSpPr>
        <p:spPr>
          <a:xfrm>
            <a:off x="2337661" y="2590800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D4FA6A39-C88F-453C-AEDC-8560B1C7AE83}"/>
              </a:ext>
            </a:extLst>
          </p:cNvPr>
          <p:cNvCxnSpPr>
            <a:cxnSpLocks/>
          </p:cNvCxnSpPr>
          <p:nvPr/>
        </p:nvCxnSpPr>
        <p:spPr>
          <a:xfrm>
            <a:off x="4684200" y="2615662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A21881E-257D-434F-9561-F1B659DBD0AA}"/>
              </a:ext>
            </a:extLst>
          </p:cNvPr>
          <p:cNvCxnSpPr>
            <a:cxnSpLocks/>
          </p:cNvCxnSpPr>
          <p:nvPr/>
        </p:nvCxnSpPr>
        <p:spPr>
          <a:xfrm>
            <a:off x="3581400" y="2770891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52C5851-FD9F-479E-8C97-695B8B333F55}"/>
              </a:ext>
            </a:extLst>
          </p:cNvPr>
          <p:cNvCxnSpPr>
            <a:cxnSpLocks/>
          </p:cNvCxnSpPr>
          <p:nvPr/>
        </p:nvCxnSpPr>
        <p:spPr>
          <a:xfrm>
            <a:off x="1676400" y="5410200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9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97b9d1-c79f-4fbf-9614-d44762a049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C26BA4D8DCB1458EF2BCA3633CE3E7" ma:contentTypeVersion="8" ma:contentTypeDescription="Crie um novo documento." ma:contentTypeScope="" ma:versionID="50e8777553380538cf24f93cc034a1b7">
  <xsd:schema xmlns:xsd="http://www.w3.org/2001/XMLSchema" xmlns:xs="http://www.w3.org/2001/XMLSchema" xmlns:p="http://schemas.microsoft.com/office/2006/metadata/properties" xmlns:ns3="b797b9d1-c79f-4fbf-9614-d44762a04958" targetNamespace="http://schemas.microsoft.com/office/2006/metadata/properties" ma:root="true" ma:fieldsID="ab8e35c4c06564335d491f243f62c591" ns3:_="">
    <xsd:import namespace="b797b9d1-c79f-4fbf-9614-d44762a049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7b9d1-c79f-4fbf-9614-d44762a04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915E6-2FD4-4432-B37A-4DD2221800E2}">
  <ds:schemaRefs>
    <ds:schemaRef ds:uri="b797b9d1-c79f-4fbf-9614-d44762a049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12506A-9138-40E5-A2E9-44D75D214F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26E84A-CCFE-4C7B-B5CA-B7EC6FF74641}">
  <ds:schemaRefs>
    <ds:schemaRef ds:uri="b797b9d1-c79f-4fbf-9614-d44762a049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Apresentação na tela (4:3)</PresentationFormat>
  <Slides>21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Juliana Correa</dc:creator>
  <cp:revision>2</cp:revision>
  <dcterms:modified xsi:type="dcterms:W3CDTF">2023-07-26T18:28:59Z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0x010100FAC26BA4D8DCB1458EF2BCA3633CE3E7</vt:lpwstr>
  </property>
</Properties>
</file>