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59" r:id="rId7"/>
    <p:sldId id="260" r:id="rId8"/>
    <p:sldId id="287" r:id="rId9"/>
    <p:sldId id="261" r:id="rId10"/>
    <p:sldId id="262" r:id="rId11"/>
    <p:sldId id="288" r:id="rId12"/>
    <p:sldId id="289" r:id="rId13"/>
    <p:sldId id="290" r:id="rId14"/>
    <p:sldId id="291" r:id="rId15"/>
    <p:sldId id="292" r:id="rId16"/>
    <p:sldId id="294" r:id="rId17"/>
    <p:sldId id="293" r:id="rId18"/>
    <p:sldId id="270" r:id="rId19"/>
    <p:sldId id="311" r:id="rId20"/>
    <p:sldId id="276" r:id="rId21"/>
    <p:sldId id="316" r:id="rId22"/>
    <p:sldId id="317" r:id="rId23"/>
    <p:sldId id="278" r:id="rId24"/>
    <p:sldId id="279" r:id="rId25"/>
    <p:sldId id="280" r:id="rId26"/>
    <p:sldId id="318" r:id="rId27"/>
    <p:sldId id="319" r:id="rId28"/>
    <p:sldId id="284" r:id="rId29"/>
    <p:sldId id="320" r:id="rId3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3A0E564-8CDC-4DB1-A224-7F8985647DA5}">
          <p14:sldIdLst>
            <p14:sldId id="256"/>
            <p14:sldId id="258"/>
            <p14:sldId id="259"/>
          </p14:sldIdLst>
        </p14:section>
        <p14:section name="Sistema de Informação sobre Mortalidade" id="{AFA15B04-FE08-4FF1-8567-DF46300C9054}">
          <p14:sldIdLst>
            <p14:sldId id="260"/>
            <p14:sldId id="287"/>
            <p14:sldId id="261"/>
            <p14:sldId id="262"/>
            <p14:sldId id="288"/>
            <p14:sldId id="289"/>
            <p14:sldId id="290"/>
            <p14:sldId id="291"/>
          </p14:sldIdLst>
        </p14:section>
        <p14:section name="Atividade dados de óbito" id="{1AB3982C-F7CF-4B57-BB0E-A9878687C0FC}">
          <p14:sldIdLst>
            <p14:sldId id="292"/>
            <p14:sldId id="294"/>
            <p14:sldId id="293"/>
            <p14:sldId id="270"/>
            <p14:sldId id="311"/>
            <p14:sldId id="276"/>
            <p14:sldId id="316"/>
            <p14:sldId id="317"/>
            <p14:sldId id="278"/>
            <p14:sldId id="279"/>
            <p14:sldId id="280"/>
            <p14:sldId id="318"/>
            <p14:sldId id="319"/>
            <p14:sldId id="284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7B8AC-D4D4-4BD8-B9A1-86162A944860}" v="8" dt="2023-07-18T14:52:15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0" y="7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6CA6-0818-496A-AE61-9F03CA517763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8DBA-A2C9-4638-86B0-55FF74580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60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18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65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84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B8DBA-A2C9-4638-86B0-55FF7458029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17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sus.saude.gov.b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s.saude.gov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19734" y="381551"/>
            <a:ext cx="8310433" cy="1499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8941" marR="1880512" algn="ctr">
              <a:lnSpc>
                <a:spcPts val="214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222" y="2686992"/>
            <a:ext cx="8603556" cy="1484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2935" algn="ctr">
              <a:spcBef>
                <a:spcPts val="107"/>
              </a:spcBef>
            </a:pPr>
            <a:r>
              <a:rPr sz="3600" b="1" spc="-64" dirty="0" err="1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3600" b="1" spc="4" dirty="0" err="1">
                <a:solidFill>
                  <a:srgbClr val="0E0AB6"/>
                </a:solidFill>
                <a:latin typeface="+mj-lt"/>
                <a:cs typeface="Arial"/>
              </a:rPr>
              <a:t>cess</a:t>
            </a:r>
            <a:r>
              <a:rPr sz="3600" b="1" spc="0" dirty="0" err="1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3600" b="1" spc="1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e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3600" b="1" spc="4" dirty="0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ne</a:t>
            </a:r>
            <a:r>
              <a:rPr sz="3600" b="1" spc="-14" dirty="0">
                <a:solidFill>
                  <a:srgbClr val="0E0AB6"/>
                </a:solidFill>
                <a:latin typeface="+mj-lt"/>
                <a:cs typeface="Arial"/>
              </a:rPr>
              <a:t>j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o de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ba</a:t>
            </a:r>
            <a:r>
              <a:rPr sz="3600" b="1" spc="9" dirty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4" dirty="0">
                <a:solidFill>
                  <a:srgbClr val="0E0AB6"/>
                </a:solidFill>
                <a:latin typeface="+mj-lt"/>
                <a:cs typeface="Arial"/>
              </a:rPr>
              <a:t>e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de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dados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do </a:t>
            </a:r>
            <a:r>
              <a:rPr sz="3600" b="1" spc="4" dirty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US</a:t>
            </a:r>
            <a:endParaRPr sz="3600" b="1" dirty="0">
              <a:solidFill>
                <a:srgbClr val="0E0AB6"/>
              </a:solidFill>
              <a:latin typeface="+mj-lt"/>
              <a:cs typeface="Arial"/>
            </a:endParaRPr>
          </a:p>
          <a:p>
            <a:pPr marL="892873" marR="1186103" algn="ctr"/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9" dirty="0">
                <a:solidFill>
                  <a:srgbClr val="0E0AB6"/>
                </a:solidFill>
                <a:latin typeface="+mj-lt"/>
                <a:cs typeface="Arial"/>
              </a:rPr>
              <a:t>I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3600" b="1" spc="-14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–</a:t>
            </a:r>
            <a:r>
              <a:rPr sz="3600" b="1" spc="-4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9" dirty="0">
                <a:solidFill>
                  <a:srgbClr val="0E0AB6"/>
                </a:solidFill>
                <a:latin typeface="+mj-lt"/>
                <a:cs typeface="Arial"/>
              </a:rPr>
              <a:t>i</a:t>
            </a:r>
            <a:r>
              <a:rPr sz="3600" b="1" spc="4" dirty="0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-4" dirty="0">
                <a:solidFill>
                  <a:srgbClr val="0E0AB6"/>
                </a:solidFill>
                <a:latin typeface="+mj-lt"/>
                <a:cs typeface="Arial"/>
              </a:rPr>
              <a:t>t</a:t>
            </a:r>
            <a:r>
              <a:rPr sz="3600" b="1" spc="4" dirty="0">
                <a:solidFill>
                  <a:srgbClr val="0E0AB6"/>
                </a:solidFill>
                <a:latin typeface="+mj-lt"/>
                <a:cs typeface="Arial"/>
              </a:rPr>
              <a:t>e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ma</a:t>
            </a:r>
            <a:r>
              <a:rPr sz="3600" b="1" spc="-25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de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Inform</a:t>
            </a:r>
            <a:r>
              <a:rPr sz="3600" b="1" spc="4" dirty="0">
                <a:solidFill>
                  <a:srgbClr val="0E0AB6"/>
                </a:solidFill>
                <a:latin typeface="+mj-lt"/>
                <a:cs typeface="Arial"/>
              </a:rPr>
              <a:t>açã</a:t>
            </a:r>
            <a:r>
              <a:rPr sz="3600" b="1" spc="0" dirty="0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3600" b="1" spc="-34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4" dirty="0" err="1">
                <a:solidFill>
                  <a:srgbClr val="0E0AB6"/>
                </a:solidFill>
                <a:latin typeface="+mj-lt"/>
                <a:cs typeface="Arial"/>
              </a:rPr>
              <a:t>s</a:t>
            </a:r>
            <a:r>
              <a:rPr sz="3600" b="1" spc="0" dirty="0" err="1">
                <a:solidFill>
                  <a:srgbClr val="0E0AB6"/>
                </a:solidFill>
                <a:latin typeface="+mj-lt"/>
                <a:cs typeface="Arial"/>
              </a:rPr>
              <a:t>obre</a:t>
            </a:r>
            <a:r>
              <a:rPr sz="3600" b="1" spc="-9" dirty="0">
                <a:solidFill>
                  <a:srgbClr val="0E0AB6"/>
                </a:solidFill>
                <a:latin typeface="+mj-lt"/>
                <a:cs typeface="Arial"/>
              </a:rPr>
              <a:t> </a:t>
            </a:r>
            <a:r>
              <a:rPr sz="3600" b="1" spc="0" dirty="0" err="1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3600" b="1" spc="-9" dirty="0" err="1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3600" b="1" spc="0" dirty="0" err="1">
                <a:solidFill>
                  <a:srgbClr val="0E0AB6"/>
                </a:solidFill>
                <a:latin typeface="+mj-lt"/>
                <a:cs typeface="Arial"/>
              </a:rPr>
              <a:t>rta</a:t>
            </a:r>
            <a:r>
              <a:rPr sz="3600" b="1" spc="4" dirty="0" err="1">
                <a:solidFill>
                  <a:srgbClr val="0E0AB6"/>
                </a:solidFill>
                <a:latin typeface="+mj-lt"/>
                <a:cs typeface="Arial"/>
              </a:rPr>
              <a:t>l</a:t>
            </a:r>
            <a:r>
              <a:rPr sz="3600" b="1" spc="0" dirty="0" err="1">
                <a:solidFill>
                  <a:srgbClr val="0E0AB6"/>
                </a:solidFill>
                <a:latin typeface="+mj-lt"/>
                <a:cs typeface="Arial"/>
              </a:rPr>
              <a:t>id</a:t>
            </a:r>
            <a:r>
              <a:rPr sz="3600" b="1" spc="9" dirty="0" err="1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3600" b="1" spc="0" dirty="0" err="1">
                <a:solidFill>
                  <a:srgbClr val="0E0AB6"/>
                </a:solidFill>
                <a:latin typeface="+mj-lt"/>
                <a:cs typeface="Arial"/>
              </a:rPr>
              <a:t>de</a:t>
            </a:r>
            <a:endParaRPr lang="pt-BR" sz="3600" b="1" spc="0" dirty="0">
              <a:solidFill>
                <a:srgbClr val="0E0AB6"/>
              </a:solidFill>
              <a:latin typeface="+mj-lt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3188614-15D3-47D1-A433-B4374862071C}"/>
              </a:ext>
            </a:extLst>
          </p:cNvPr>
          <p:cNvSpPr txBox="1"/>
          <p:nvPr/>
        </p:nvSpPr>
        <p:spPr>
          <a:xfrm>
            <a:off x="5334000" y="5791200"/>
            <a:ext cx="3428999" cy="682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65" marR="20705" algn="r">
              <a:lnSpc>
                <a:spcPts val="1550"/>
              </a:lnSpc>
              <a:spcBef>
                <a:spcPts val="77"/>
              </a:spcBef>
            </a:pPr>
            <a:r>
              <a:rPr sz="14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1400" spc="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4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1400" spc="-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4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400" spc="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Juliana Moura Corrêa</a:t>
            </a:r>
          </a:p>
          <a:p>
            <a:pPr marL="24765" marR="20705" algn="r">
              <a:lnSpc>
                <a:spcPts val="1550"/>
              </a:lnSpc>
              <a:spcBef>
                <a:spcPts val="77"/>
              </a:spcBef>
            </a:pPr>
            <a:r>
              <a:rPr lang="pt-B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Fátima Sueli Neto Ribeiro</a:t>
            </a:r>
          </a:p>
          <a:p>
            <a:pPr marL="24765" marR="20705" algn="r">
              <a:lnSpc>
                <a:spcPts val="1550"/>
              </a:lnSpc>
              <a:spcBef>
                <a:spcPts val="77"/>
              </a:spcBef>
            </a:pPr>
            <a:r>
              <a:rPr lang="pt-BR" sz="14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Giselle 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Goulart de Oliveira Matos</a:t>
            </a:r>
            <a:r>
              <a:rPr lang="pt-B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A1A0BF01-72D2-1BA6-6F37-9F134EB72C99}"/>
              </a:ext>
            </a:extLst>
          </p:cNvPr>
          <p:cNvSpPr txBox="1"/>
          <p:nvPr/>
        </p:nvSpPr>
        <p:spPr>
          <a:xfrm>
            <a:off x="419734" y="362698"/>
            <a:ext cx="8310433" cy="1499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8941" marR="1880512" algn="ctr">
              <a:spcBef>
                <a:spcPts val="107"/>
              </a:spcBef>
            </a:pPr>
            <a:endParaRPr sz="3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1E15CE14-01A0-B446-253E-5CF235A79062}"/>
              </a:ext>
            </a:extLst>
          </p:cNvPr>
          <p:cNvSpPr/>
          <p:nvPr/>
        </p:nvSpPr>
        <p:spPr>
          <a:xfrm>
            <a:off x="0" y="-9274"/>
            <a:ext cx="9144000" cy="1938401"/>
          </a:xfrm>
          <a:custGeom>
            <a:avLst/>
            <a:gdLst/>
            <a:ahLst/>
            <a:cxnLst/>
            <a:rect l="l" t="t" r="r" b="b"/>
            <a:pathLst>
              <a:path w="9144000" h="1938401">
                <a:moveTo>
                  <a:pt x="0" y="1938401"/>
                </a:moveTo>
                <a:lnTo>
                  <a:pt x="9144000" y="1938401"/>
                </a:lnTo>
                <a:lnTo>
                  <a:pt x="9144000" y="0"/>
                </a:lnTo>
                <a:lnTo>
                  <a:pt x="0" y="0"/>
                </a:lnTo>
                <a:lnTo>
                  <a:pt x="0" y="193840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2336141" marR="1880512" lvl="1" algn="ctr">
              <a:spcBef>
                <a:spcPts val="107"/>
              </a:spcBef>
            </a:pP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4000" b="1" spc="-4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4000" b="1" spc="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de</a:t>
            </a:r>
            <a:r>
              <a:rPr lang="pt-BR" sz="4000" b="1" spc="-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Vigilância </a:t>
            </a:r>
            <a:r>
              <a:rPr lang="pt-BR" sz="4000" b="1" spc="4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pt-BR" sz="4000" b="1" spc="-2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4000" b="1" spc="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úde</a:t>
            </a:r>
            <a:r>
              <a:rPr lang="pt-BR" sz="4000" b="1" spc="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4000" b="1" spc="-11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4000" b="1" spc="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pt-BR" sz="4000" b="1" spc="9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pt-BR" sz="4000" b="1" spc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hador </a:t>
            </a:r>
            <a:endParaRPr lang="pt-BR" sz="4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633A8B-1280-4587-B1EE-C5C6B7506F8F}"/>
              </a:ext>
            </a:extLst>
          </p:cNvPr>
          <p:cNvSpPr txBox="1"/>
          <p:nvPr/>
        </p:nvSpPr>
        <p:spPr>
          <a:xfrm>
            <a:off x="247650" y="152400"/>
            <a:ext cx="8648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 dirty="0">
                <a:latin typeface="Arial"/>
                <a:cs typeface="Arial"/>
              </a:rPr>
              <a:t>8. Nós selecionamos </a:t>
            </a:r>
            <a:r>
              <a:rPr lang="pt-BR" dirty="0">
                <a:latin typeface="Arial"/>
                <a:cs typeface="Arial"/>
              </a:rPr>
              <a:t>dois municípios com a tecla </a:t>
            </a:r>
            <a:r>
              <a:rPr lang="pt-BR" dirty="0" err="1">
                <a:latin typeface="Arial"/>
                <a:cs typeface="Arial"/>
              </a:rPr>
              <a:t>ctrl</a:t>
            </a:r>
            <a:r>
              <a:rPr lang="pt-BR" dirty="0">
                <a:latin typeface="Arial"/>
                <a:cs typeface="Arial"/>
              </a:rPr>
              <a:t> + clique na variável .</a:t>
            </a:r>
          </a:p>
          <a:p>
            <a:r>
              <a:rPr lang="pt-BR" sz="1800" spc="0" dirty="0">
                <a:latin typeface="Arial"/>
                <a:cs typeface="Arial"/>
              </a:rPr>
              <a:t>Para dados por sexo na categoria foi marcado </a:t>
            </a:r>
            <a:r>
              <a:rPr lang="pt-BR" sz="1800" b="1" spc="0" dirty="0">
                <a:solidFill>
                  <a:srgbClr val="C00000"/>
                </a:solidFill>
                <a:latin typeface="Arial"/>
                <a:cs typeface="Arial"/>
              </a:rPr>
              <a:t>&lt;</a:t>
            </a:r>
            <a:r>
              <a:rPr lang="pt-BR" sz="1800" b="1" spc="0" dirty="0" err="1">
                <a:solidFill>
                  <a:srgbClr val="C00000"/>
                </a:solidFill>
                <a:latin typeface="Arial"/>
                <a:cs typeface="Arial"/>
              </a:rPr>
              <a:t>Masc</a:t>
            </a:r>
            <a:r>
              <a:rPr lang="pt-BR" sz="1800" b="1" spc="0" dirty="0">
                <a:solidFill>
                  <a:srgbClr val="C00000"/>
                </a:solidFill>
                <a:latin typeface="Arial"/>
                <a:cs typeface="Arial"/>
              </a:rPr>
              <a:t> e </a:t>
            </a:r>
            <a:r>
              <a:rPr lang="pt-BR" sz="1800" b="1" spc="0" dirty="0" err="1">
                <a:solidFill>
                  <a:srgbClr val="C00000"/>
                </a:solidFill>
                <a:latin typeface="Arial"/>
                <a:cs typeface="Arial"/>
              </a:rPr>
              <a:t>Fem</a:t>
            </a:r>
            <a:r>
              <a:rPr lang="pt-BR" sz="1800" b="1" spc="0" dirty="0">
                <a:solidFill>
                  <a:srgbClr val="C00000"/>
                </a:solidFill>
                <a:latin typeface="Arial"/>
                <a:cs typeface="Arial"/>
              </a:rPr>
              <a:t>&gt;.</a:t>
            </a:r>
          </a:p>
          <a:p>
            <a:r>
              <a:rPr lang="pt-BR" sz="1800" spc="0" dirty="0">
                <a:latin typeface="Arial"/>
                <a:cs typeface="Arial"/>
              </a:rPr>
              <a:t>Selecione Acidente de Trabalho </a:t>
            </a:r>
            <a:r>
              <a:rPr lang="pt-BR" sz="1800" b="1" spc="0" dirty="0">
                <a:solidFill>
                  <a:srgbClr val="C00000"/>
                </a:solidFill>
                <a:latin typeface="Arial"/>
                <a:cs typeface="Arial"/>
              </a:rPr>
              <a:t>&lt;Sim&gt;</a:t>
            </a:r>
          </a:p>
          <a:p>
            <a:r>
              <a:rPr lang="pt-BR" dirty="0">
                <a:latin typeface="Arial"/>
                <a:cs typeface="Arial"/>
              </a:rPr>
              <a:t>Clique no botão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&lt;mostra&gt; </a:t>
            </a:r>
            <a:r>
              <a:rPr lang="pt-BR" dirty="0">
                <a:latin typeface="Arial"/>
                <a:cs typeface="Arial"/>
              </a:rPr>
              <a:t>com a opção formato marcada para extrair os dados</a:t>
            </a:r>
            <a:endParaRPr lang="pt-BR" sz="1800" spc="0" dirty="0">
              <a:latin typeface="Arial"/>
              <a:cs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88ADF4-D7AA-4886-827E-91B8D19B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154"/>
            <a:ext cx="9144000" cy="51435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C2BDE6A-7AAE-44BD-89DF-7638A95C2F41}"/>
              </a:ext>
            </a:extLst>
          </p:cNvPr>
          <p:cNvCxnSpPr>
            <a:cxnSpLocks/>
          </p:cNvCxnSpPr>
          <p:nvPr/>
        </p:nvCxnSpPr>
        <p:spPr>
          <a:xfrm>
            <a:off x="3352800" y="56388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9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E6775F-4D1C-4D9E-903E-660D5802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0" y="1600200"/>
            <a:ext cx="9015953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F1A186B-3AF8-4D6D-B858-B254356D06AD}"/>
              </a:ext>
            </a:extLst>
          </p:cNvPr>
          <p:cNvSpPr txBox="1"/>
          <p:nvPr/>
        </p:nvSpPr>
        <p:spPr>
          <a:xfrm>
            <a:off x="304800" y="22860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rgbClr val="0E0AB6"/>
                </a:solidFill>
                <a:latin typeface="+mj-lt"/>
              </a:rPr>
              <a:t>Como construir uma tabulação</a:t>
            </a:r>
          </a:p>
          <a:p>
            <a:r>
              <a:rPr lang="pt-BR" sz="2400" spc="0" dirty="0">
                <a:cs typeface="Arial"/>
              </a:rPr>
              <a:t>9. Clique </a:t>
            </a:r>
            <a:r>
              <a:rPr lang="pt-BR" sz="2400" dirty="0">
                <a:cs typeface="Arial"/>
              </a:rPr>
              <a:t>no ícone &lt;copia </a:t>
            </a:r>
            <a:r>
              <a:rPr lang="pt-BR" sz="2400" dirty="0" err="1">
                <a:cs typeface="Arial"/>
              </a:rPr>
              <a:t>como.cvs</a:t>
            </a:r>
            <a:r>
              <a:rPr lang="pt-BR" sz="2400" dirty="0">
                <a:cs typeface="Arial"/>
              </a:rPr>
              <a:t>&gt; para arquivar a tabela em sua pasta de arquivos.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143ABE8-48A8-44DF-899C-DB23252A1B3C}"/>
              </a:ext>
            </a:extLst>
          </p:cNvPr>
          <p:cNvCxnSpPr>
            <a:cxnSpLocks/>
          </p:cNvCxnSpPr>
          <p:nvPr/>
        </p:nvCxnSpPr>
        <p:spPr>
          <a:xfrm>
            <a:off x="1143000" y="45720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9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245A77-40C6-4D72-9434-C9935D4C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B1A188-A549-461E-B36A-4A30B6A50115}"/>
              </a:ext>
            </a:extLst>
          </p:cNvPr>
          <p:cNvSpPr txBox="1"/>
          <p:nvPr/>
        </p:nvSpPr>
        <p:spPr>
          <a:xfrm>
            <a:off x="304800" y="22860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rgbClr val="0E0AB6"/>
                </a:solidFill>
              </a:rPr>
              <a:t>Como construir uma tabela no </a:t>
            </a:r>
            <a:r>
              <a:rPr lang="pt-BR" sz="2400" b="1" i="0" u="none" strike="noStrike" baseline="0" dirty="0" err="1">
                <a:solidFill>
                  <a:srgbClr val="0E0AB6"/>
                </a:solidFill>
              </a:rPr>
              <a:t>excel</a:t>
            </a:r>
            <a:endParaRPr lang="pt-BR" sz="2400" b="1" i="0" u="none" strike="noStrike" baseline="0" dirty="0">
              <a:solidFill>
                <a:srgbClr val="0E0AB6"/>
              </a:solidFill>
            </a:endParaRPr>
          </a:p>
          <a:p>
            <a:r>
              <a:rPr lang="pt-BR" sz="2400" spc="0" dirty="0">
                <a:cs typeface="Arial"/>
              </a:rPr>
              <a:t>10. Copie os dados de óbito e cole no </a:t>
            </a:r>
            <a:r>
              <a:rPr lang="pt-BR" sz="2400" spc="0" dirty="0" err="1">
                <a:cs typeface="Arial"/>
              </a:rPr>
              <a:t>excel</a:t>
            </a:r>
            <a:r>
              <a:rPr lang="pt-BR" sz="2400" spc="0" dirty="0">
                <a:cs typeface="Arial"/>
              </a:rPr>
              <a:t> </a:t>
            </a:r>
            <a:r>
              <a:rPr lang="pt-BR" sz="2400" dirty="0">
                <a:cs typeface="Arial"/>
              </a:rPr>
              <a:t>por município de residência.</a:t>
            </a:r>
          </a:p>
        </p:txBody>
      </p:sp>
    </p:spTree>
    <p:extLst>
      <p:ext uri="{BB962C8B-B14F-4D97-AF65-F5344CB8AC3E}">
        <p14:creationId xmlns:p14="http://schemas.microsoft.com/office/powerpoint/2010/main" val="226418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4B2114-348C-4BE0-9CCA-732135E0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" y="1711358"/>
            <a:ext cx="9144000" cy="51435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A6A2A47-EF90-4784-A027-8708E9E159FE}"/>
              </a:ext>
            </a:extLst>
          </p:cNvPr>
          <p:cNvCxnSpPr>
            <a:cxnSpLocks/>
          </p:cNvCxnSpPr>
          <p:nvPr/>
        </p:nvCxnSpPr>
        <p:spPr>
          <a:xfrm flipH="1">
            <a:off x="6934200" y="2438400"/>
            <a:ext cx="457200" cy="512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3B95F5-8F2D-402D-A059-415F27CD997B}"/>
              </a:ext>
            </a:extLst>
          </p:cNvPr>
          <p:cNvSpPr txBox="1"/>
          <p:nvPr/>
        </p:nvSpPr>
        <p:spPr>
          <a:xfrm>
            <a:off x="162887" y="457200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E0AB6"/>
                </a:solidFill>
                <a:latin typeface="+mj-lt"/>
              </a:rPr>
              <a:t>Outra forma de acesso é baixar os microdados para ter toda a base de dados de mortalidade</a:t>
            </a:r>
          </a:p>
          <a:p>
            <a:r>
              <a:rPr lang="pt-BR" sz="1800" spc="0" dirty="0">
                <a:latin typeface="+mj-lt"/>
                <a:cs typeface="Arial"/>
              </a:rPr>
              <a:t>1. Clique em </a:t>
            </a:r>
            <a:r>
              <a:rPr lang="pt-BR" sz="1800" b="1" spc="0" dirty="0">
                <a:solidFill>
                  <a:srgbClr val="C00000"/>
                </a:solidFill>
                <a:latin typeface="+mj-lt"/>
                <a:cs typeface="Arial"/>
              </a:rPr>
              <a:t>&lt;</a:t>
            </a:r>
            <a:r>
              <a:rPr lang="pt-BR" sz="1800" b="1" spc="0" dirty="0" err="1">
                <a:solidFill>
                  <a:srgbClr val="C00000"/>
                </a:solidFill>
                <a:latin typeface="+mj-lt"/>
                <a:cs typeface="Arial"/>
              </a:rPr>
              <a:t>tabwin</a:t>
            </a:r>
            <a:r>
              <a:rPr lang="pt-BR" sz="1800" b="1" spc="0" dirty="0">
                <a:solidFill>
                  <a:srgbClr val="C00000"/>
                </a:solidFill>
                <a:latin typeface="+mj-lt"/>
                <a:cs typeface="Arial"/>
              </a:rPr>
              <a:t>&gt; </a:t>
            </a:r>
            <a:r>
              <a:rPr lang="pt-BR" dirty="0">
                <a:latin typeface="+mj-lt"/>
                <a:cs typeface="Arial"/>
              </a:rPr>
              <a:t>para fazer download do banco de dados completo.</a:t>
            </a:r>
            <a:endParaRPr lang="pt-BR" sz="1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31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E10546A-12B2-4CC7-BCAF-BD43BEB3EC57}"/>
              </a:ext>
            </a:extLst>
          </p:cNvPr>
          <p:cNvSpPr txBox="1"/>
          <p:nvPr/>
        </p:nvSpPr>
        <p:spPr>
          <a:xfrm>
            <a:off x="228600" y="5688449"/>
            <a:ext cx="8915400" cy="118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pt-BR" spc="0" dirty="0">
                <a:cs typeface="Arial"/>
              </a:rPr>
              <a:t>Os</a:t>
            </a:r>
            <a:r>
              <a:rPr lang="pt-BR" spc="-9" dirty="0">
                <a:cs typeface="Arial"/>
              </a:rPr>
              <a:t> </a:t>
            </a:r>
            <a:r>
              <a:rPr lang="pt-BR" spc="4" dirty="0">
                <a:cs typeface="Arial"/>
              </a:rPr>
              <a:t>ban</a:t>
            </a:r>
            <a:r>
              <a:rPr lang="pt-BR" spc="0" dirty="0">
                <a:cs typeface="Arial"/>
              </a:rPr>
              <a:t>c</a:t>
            </a:r>
            <a:r>
              <a:rPr lang="pt-BR" spc="4" dirty="0">
                <a:cs typeface="Arial"/>
              </a:rPr>
              <a:t>o</a:t>
            </a:r>
            <a:r>
              <a:rPr lang="pt-BR" spc="0" dirty="0">
                <a:cs typeface="Arial"/>
              </a:rPr>
              <a:t>s</a:t>
            </a:r>
            <a:r>
              <a:rPr lang="pt-BR" spc="-34" dirty="0">
                <a:cs typeface="Arial"/>
              </a:rPr>
              <a:t> </a:t>
            </a:r>
            <a:r>
              <a:rPr lang="pt-BR" spc="4" dirty="0">
                <a:cs typeface="Arial"/>
              </a:rPr>
              <a:t>d</a:t>
            </a:r>
            <a:r>
              <a:rPr lang="pt-BR" spc="0" dirty="0">
                <a:cs typeface="Arial"/>
              </a:rPr>
              <a:t>e</a:t>
            </a:r>
            <a:r>
              <a:rPr lang="pt-BR" spc="-9" dirty="0">
                <a:cs typeface="Arial"/>
              </a:rPr>
              <a:t> </a:t>
            </a:r>
            <a:r>
              <a:rPr lang="pt-BR" spc="4" dirty="0">
                <a:cs typeface="Arial"/>
              </a:rPr>
              <a:t>dado</a:t>
            </a:r>
            <a:r>
              <a:rPr lang="pt-BR" spc="0" dirty="0">
                <a:cs typeface="Arial"/>
              </a:rPr>
              <a:t>s</a:t>
            </a:r>
            <a:r>
              <a:rPr lang="pt-BR" spc="-34" dirty="0">
                <a:cs typeface="Arial"/>
              </a:rPr>
              <a:t> </a:t>
            </a:r>
            <a:r>
              <a:rPr lang="pt-BR" spc="4" dirty="0">
                <a:cs typeface="Arial"/>
              </a:rPr>
              <a:t>d</a:t>
            </a:r>
            <a:r>
              <a:rPr lang="pt-BR" spc="0" dirty="0">
                <a:cs typeface="Arial"/>
              </a:rPr>
              <a:t>o</a:t>
            </a:r>
            <a:r>
              <a:rPr lang="pt-BR" spc="-9" dirty="0">
                <a:cs typeface="Arial"/>
              </a:rPr>
              <a:t> </a:t>
            </a:r>
            <a:r>
              <a:rPr lang="pt-BR" spc="0" dirty="0">
                <a:cs typeface="Arial"/>
              </a:rPr>
              <a:t>S</a:t>
            </a:r>
            <a:r>
              <a:rPr lang="pt-BR" spc="9" dirty="0">
                <a:cs typeface="Arial"/>
              </a:rPr>
              <a:t>I</a:t>
            </a:r>
            <a:r>
              <a:rPr lang="pt-BR" spc="0" dirty="0">
                <a:cs typeface="Arial"/>
              </a:rPr>
              <a:t>M</a:t>
            </a:r>
            <a:r>
              <a:rPr lang="pt-BR" spc="-19" dirty="0">
                <a:cs typeface="Arial"/>
              </a:rPr>
              <a:t>, estão divididos por estados, ano a ano. Estão </a:t>
            </a:r>
            <a:r>
              <a:rPr lang="pt-BR" spc="0" dirty="0">
                <a:cs typeface="Arial"/>
              </a:rPr>
              <a:t>c</a:t>
            </a:r>
            <a:r>
              <a:rPr lang="pt-BR" spc="4" dirty="0">
                <a:cs typeface="Arial"/>
              </a:rPr>
              <a:t>o</a:t>
            </a:r>
            <a:r>
              <a:rPr lang="pt-BR" spc="9" dirty="0">
                <a:cs typeface="Arial"/>
              </a:rPr>
              <a:t>m</a:t>
            </a:r>
            <a:r>
              <a:rPr lang="pt-BR" spc="4" dirty="0">
                <a:cs typeface="Arial"/>
              </a:rPr>
              <a:t>pa</a:t>
            </a:r>
            <a:r>
              <a:rPr lang="pt-BR" spc="0" dirty="0">
                <a:cs typeface="Arial"/>
              </a:rPr>
              <a:t>ct</a:t>
            </a:r>
            <a:r>
              <a:rPr lang="pt-BR" spc="9" dirty="0">
                <a:cs typeface="Arial"/>
              </a:rPr>
              <a:t>a</a:t>
            </a:r>
            <a:r>
              <a:rPr lang="pt-BR" spc="4" dirty="0">
                <a:cs typeface="Arial"/>
              </a:rPr>
              <a:t>d</a:t>
            </a:r>
            <a:r>
              <a:rPr lang="pt-BR" spc="-9" dirty="0">
                <a:cs typeface="Arial"/>
              </a:rPr>
              <a:t>o</a:t>
            </a:r>
            <a:r>
              <a:rPr lang="pt-BR" spc="0" dirty="0">
                <a:cs typeface="Arial"/>
              </a:rPr>
              <a:t>s</a:t>
            </a:r>
            <a:r>
              <a:rPr lang="pt-BR" spc="-54" dirty="0">
                <a:cs typeface="Arial"/>
              </a:rPr>
              <a:t> </a:t>
            </a:r>
            <a:r>
              <a:rPr lang="pt-BR" spc="4" dirty="0">
                <a:cs typeface="Arial"/>
              </a:rPr>
              <a:t>n</a:t>
            </a:r>
            <a:r>
              <a:rPr lang="pt-BR" spc="0" dirty="0">
                <a:cs typeface="Arial"/>
              </a:rPr>
              <a:t>o</a:t>
            </a:r>
            <a:r>
              <a:rPr lang="pt-BR" spc="-29" dirty="0">
                <a:cs typeface="Arial"/>
              </a:rPr>
              <a:t> </a:t>
            </a:r>
            <a:r>
              <a:rPr lang="pt-BR" spc="19" dirty="0">
                <a:cs typeface="Arial"/>
              </a:rPr>
              <a:t>f</a:t>
            </a:r>
            <a:r>
              <a:rPr lang="pt-BR" spc="4" dirty="0">
                <a:cs typeface="Arial"/>
              </a:rPr>
              <a:t>o</a:t>
            </a:r>
            <a:r>
              <a:rPr lang="pt-BR" spc="-4" dirty="0">
                <a:cs typeface="Arial"/>
              </a:rPr>
              <a:t>r</a:t>
            </a:r>
            <a:r>
              <a:rPr lang="pt-BR" spc="9" dirty="0">
                <a:cs typeface="Arial"/>
              </a:rPr>
              <a:t>m</a:t>
            </a:r>
            <a:r>
              <a:rPr lang="pt-BR" spc="4" dirty="0">
                <a:cs typeface="Arial"/>
              </a:rPr>
              <a:t>a</a:t>
            </a:r>
            <a:r>
              <a:rPr lang="pt-BR" spc="0" dirty="0">
                <a:cs typeface="Arial"/>
              </a:rPr>
              <a:t>to</a:t>
            </a:r>
            <a:r>
              <a:rPr lang="pt-BR" spc="-64" dirty="0">
                <a:cs typeface="Arial"/>
              </a:rPr>
              <a:t> </a:t>
            </a:r>
            <a:r>
              <a:rPr lang="pt-BR" spc="0" dirty="0">
                <a:cs typeface="Arial"/>
              </a:rPr>
              <a:t>.DBC. P</a:t>
            </a:r>
            <a:r>
              <a:rPr lang="pt-BR" spc="9" dirty="0">
                <a:cs typeface="Arial"/>
              </a:rPr>
              <a:t>a</a:t>
            </a:r>
            <a:r>
              <a:rPr lang="pt-BR" spc="-4" dirty="0">
                <a:cs typeface="Arial"/>
              </a:rPr>
              <a:t>r</a:t>
            </a:r>
            <a:r>
              <a:rPr lang="pt-BR" spc="0" dirty="0">
                <a:cs typeface="Arial"/>
              </a:rPr>
              <a:t>a</a:t>
            </a:r>
            <a:r>
              <a:rPr lang="pt-BR" spc="-9" dirty="0">
                <a:cs typeface="Arial"/>
              </a:rPr>
              <a:t> </a:t>
            </a:r>
            <a:r>
              <a:rPr lang="pt-BR" spc="4" dirty="0">
                <a:cs typeface="Arial"/>
              </a:rPr>
              <a:t>de</a:t>
            </a:r>
            <a:r>
              <a:rPr lang="pt-BR" spc="0" dirty="0">
                <a:cs typeface="Arial"/>
              </a:rPr>
              <a:t>sc</a:t>
            </a:r>
            <a:r>
              <a:rPr lang="pt-BR" spc="4" dirty="0">
                <a:cs typeface="Arial"/>
              </a:rPr>
              <a:t>o</a:t>
            </a:r>
            <a:r>
              <a:rPr lang="pt-BR" spc="9" dirty="0">
                <a:cs typeface="Arial"/>
              </a:rPr>
              <a:t>m</a:t>
            </a:r>
            <a:r>
              <a:rPr lang="pt-BR" spc="4" dirty="0">
                <a:cs typeface="Arial"/>
              </a:rPr>
              <a:t>pa</a:t>
            </a:r>
            <a:r>
              <a:rPr lang="pt-BR" spc="0" dirty="0">
                <a:cs typeface="Arial"/>
              </a:rPr>
              <a:t>ct</a:t>
            </a:r>
            <a:r>
              <a:rPr lang="pt-BR" spc="-9" dirty="0">
                <a:cs typeface="Arial"/>
              </a:rPr>
              <a:t>a</a:t>
            </a:r>
            <a:r>
              <a:rPr lang="pt-BR" spc="0" dirty="0">
                <a:cs typeface="Arial"/>
              </a:rPr>
              <a:t>r</a:t>
            </a:r>
            <a:r>
              <a:rPr lang="pt-BR" spc="-59" dirty="0">
                <a:cs typeface="Arial"/>
              </a:rPr>
              <a:t> </a:t>
            </a:r>
            <a:r>
              <a:rPr lang="pt-BR" spc="0" dirty="0">
                <a:cs typeface="Arial"/>
              </a:rPr>
              <a:t>é</a:t>
            </a:r>
            <a:r>
              <a:rPr lang="pt-BR" spc="-9" dirty="0">
                <a:cs typeface="Arial"/>
              </a:rPr>
              <a:t> </a:t>
            </a:r>
            <a:r>
              <a:rPr lang="pt-BR" spc="4" dirty="0">
                <a:cs typeface="Arial"/>
              </a:rPr>
              <a:t>ne</a:t>
            </a:r>
            <a:r>
              <a:rPr lang="pt-BR" spc="0" dirty="0">
                <a:cs typeface="Arial"/>
              </a:rPr>
              <a:t>c</a:t>
            </a:r>
            <a:r>
              <a:rPr lang="pt-BR" spc="4" dirty="0">
                <a:cs typeface="Arial"/>
              </a:rPr>
              <a:t>e</a:t>
            </a:r>
            <a:r>
              <a:rPr lang="pt-BR" spc="0" dirty="0">
                <a:cs typeface="Arial"/>
              </a:rPr>
              <a:t>ss</a:t>
            </a:r>
            <a:r>
              <a:rPr lang="pt-BR" spc="4" dirty="0">
                <a:cs typeface="Arial"/>
              </a:rPr>
              <a:t>á</a:t>
            </a:r>
            <a:r>
              <a:rPr lang="pt-BR" spc="-4" dirty="0">
                <a:cs typeface="Arial"/>
              </a:rPr>
              <a:t>r</a:t>
            </a:r>
            <a:r>
              <a:rPr lang="pt-BR" spc="0" dirty="0">
                <a:cs typeface="Arial"/>
              </a:rPr>
              <a:t>io</a:t>
            </a:r>
            <a:r>
              <a:rPr lang="pt-BR" spc="-29" dirty="0">
                <a:cs typeface="Arial"/>
              </a:rPr>
              <a:t> </a:t>
            </a:r>
            <a:r>
              <a:rPr lang="pt-BR" spc="0" dirty="0">
                <a:cs typeface="Arial"/>
              </a:rPr>
              <a:t>ins</a:t>
            </a:r>
            <a:r>
              <a:rPr lang="pt-BR" spc="4" dirty="0">
                <a:cs typeface="Arial"/>
              </a:rPr>
              <a:t>ta</a:t>
            </a:r>
            <a:r>
              <a:rPr lang="pt-BR" spc="0" dirty="0">
                <a:cs typeface="Arial"/>
              </a:rPr>
              <a:t>la</a:t>
            </a:r>
            <a:r>
              <a:rPr lang="pt-BR" spc="9" dirty="0">
                <a:cs typeface="Arial"/>
              </a:rPr>
              <a:t>r</a:t>
            </a:r>
            <a:r>
              <a:rPr lang="pt-BR" spc="-29" dirty="0">
                <a:cs typeface="Arial"/>
              </a:rPr>
              <a:t> o </a:t>
            </a:r>
            <a:r>
              <a:rPr lang="pt-BR" spc="-29" dirty="0" err="1">
                <a:cs typeface="Arial"/>
              </a:rPr>
              <a:t>TabWin</a:t>
            </a:r>
            <a:r>
              <a:rPr lang="pt-BR" spc="-29" dirty="0">
                <a:cs typeface="Arial"/>
              </a:rPr>
              <a:t>, s</a:t>
            </a:r>
            <a:r>
              <a:rPr lang="pt-BR" dirty="0">
                <a:cs typeface="Arial"/>
              </a:rPr>
              <a:t>iga orientações: </a:t>
            </a:r>
            <a:r>
              <a:rPr lang="pt-BR" dirty="0">
                <a:solidFill>
                  <a:srgbClr val="0E0AB6"/>
                </a:solidFill>
                <a:cs typeface="Arial"/>
              </a:rPr>
              <a:t>&lt;https://www.saude.sc.gov.br/</a:t>
            </a:r>
            <a:r>
              <a:rPr lang="pt-BR" dirty="0" err="1">
                <a:solidFill>
                  <a:srgbClr val="0E0AB6"/>
                </a:solidFill>
                <a:cs typeface="Arial"/>
              </a:rPr>
              <a:t>index.php</a:t>
            </a:r>
            <a:r>
              <a:rPr lang="pt-BR" dirty="0">
                <a:solidFill>
                  <a:srgbClr val="0E0AB6"/>
                </a:solidFill>
                <a:cs typeface="Arial"/>
              </a:rPr>
              <a:t>/resultado-busca/software-de-</a:t>
            </a:r>
            <a:r>
              <a:rPr lang="pt-BR" dirty="0" err="1">
                <a:solidFill>
                  <a:srgbClr val="0E0AB6"/>
                </a:solidFill>
                <a:cs typeface="Arial"/>
              </a:rPr>
              <a:t>tabulacao</a:t>
            </a:r>
            <a:r>
              <a:rPr lang="pt-BR" dirty="0">
                <a:solidFill>
                  <a:srgbClr val="0E0AB6"/>
                </a:solidFill>
                <a:cs typeface="Arial"/>
              </a:rPr>
              <a:t>/1327-software-de-tabulacao-tabwin&gt;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3BB672-3460-4085-B114-9DAEA839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" y="762000"/>
            <a:ext cx="9001125" cy="48006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54D394-67DD-4DEA-9361-C103BBF0B5D8}"/>
              </a:ext>
            </a:extLst>
          </p:cNvPr>
          <p:cNvSpPr txBox="1"/>
          <p:nvPr/>
        </p:nvSpPr>
        <p:spPr>
          <a:xfrm>
            <a:off x="152400" y="152400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 dirty="0">
                <a:latin typeface="Arial"/>
                <a:cs typeface="Arial"/>
              </a:rPr>
              <a:t>2. </a:t>
            </a:r>
            <a:r>
              <a:rPr lang="pt-BR" dirty="0">
                <a:latin typeface="Arial"/>
                <a:cs typeface="Arial"/>
              </a:rPr>
              <a:t>Ao abrir o download de arquivos marque: o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&lt;SIM&gt;, </a:t>
            </a:r>
            <a:r>
              <a:rPr lang="pt-BR" dirty="0">
                <a:latin typeface="Arial"/>
                <a:cs typeface="Arial"/>
              </a:rPr>
              <a:t>após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&lt;dados&gt;</a:t>
            </a:r>
            <a:r>
              <a:rPr lang="pt-BR" b="1" dirty="0">
                <a:latin typeface="Arial"/>
                <a:cs typeface="Arial"/>
              </a:rPr>
              <a:t>,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t-BR" dirty="0">
                <a:latin typeface="Arial"/>
                <a:cs typeface="Arial"/>
              </a:rPr>
              <a:t>o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&lt;Ano&gt;</a:t>
            </a:r>
            <a:r>
              <a:rPr lang="pt-BR" b="1" dirty="0">
                <a:latin typeface="Arial"/>
                <a:cs typeface="Arial"/>
              </a:rPr>
              <a:t>,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 &lt;UF&gt; </a:t>
            </a:r>
            <a:r>
              <a:rPr lang="pt-BR" dirty="0">
                <a:latin typeface="Arial"/>
                <a:cs typeface="Arial"/>
              </a:rPr>
              <a:t>e o tipo de arquivo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&lt;DO&gt; </a:t>
            </a:r>
            <a:r>
              <a:rPr lang="pt-BR" dirty="0">
                <a:latin typeface="Arial"/>
                <a:cs typeface="Arial"/>
              </a:rPr>
              <a:t>e solicite para enviar.</a:t>
            </a:r>
            <a:endParaRPr lang="pt-B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98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CBF046A-0C90-4905-8910-2BC18ACC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2438400"/>
            <a:ext cx="9144000" cy="4419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400" y="3505200"/>
            <a:ext cx="8762999" cy="304800"/>
          </a:xfrm>
          <a:custGeom>
            <a:avLst/>
            <a:gdLst/>
            <a:ahLst/>
            <a:cxnLst/>
            <a:rect l="l" t="t" r="r" b="b"/>
            <a:pathLst>
              <a:path w="719137" h="217550">
                <a:moveTo>
                  <a:pt x="0" y="108712"/>
                </a:moveTo>
                <a:lnTo>
                  <a:pt x="10450" y="82577"/>
                </a:lnTo>
                <a:lnTo>
                  <a:pt x="28256" y="66383"/>
                </a:lnTo>
                <a:lnTo>
                  <a:pt x="53872" y="51433"/>
                </a:lnTo>
                <a:lnTo>
                  <a:pt x="86555" y="37950"/>
                </a:lnTo>
                <a:lnTo>
                  <a:pt x="125566" y="26158"/>
                </a:lnTo>
                <a:lnTo>
                  <a:pt x="170165" y="16280"/>
                </a:lnTo>
                <a:lnTo>
                  <a:pt x="194328" y="12128"/>
                </a:lnTo>
                <a:lnTo>
                  <a:pt x="219611" y="8538"/>
                </a:lnTo>
                <a:lnTo>
                  <a:pt x="245920" y="5539"/>
                </a:lnTo>
                <a:lnTo>
                  <a:pt x="273164" y="3157"/>
                </a:lnTo>
                <a:lnTo>
                  <a:pt x="301249" y="1422"/>
                </a:lnTo>
                <a:lnTo>
                  <a:pt x="330084" y="360"/>
                </a:lnTo>
                <a:lnTo>
                  <a:pt x="359575" y="0"/>
                </a:lnTo>
                <a:lnTo>
                  <a:pt x="389057" y="360"/>
                </a:lnTo>
                <a:lnTo>
                  <a:pt x="417884" y="1422"/>
                </a:lnTo>
                <a:lnTo>
                  <a:pt x="445964" y="3157"/>
                </a:lnTo>
                <a:lnTo>
                  <a:pt x="473203" y="5539"/>
                </a:lnTo>
                <a:lnTo>
                  <a:pt x="499510" y="8538"/>
                </a:lnTo>
                <a:lnTo>
                  <a:pt x="524790" y="12128"/>
                </a:lnTo>
                <a:lnTo>
                  <a:pt x="548953" y="16280"/>
                </a:lnTo>
                <a:lnTo>
                  <a:pt x="593552" y="26158"/>
                </a:lnTo>
                <a:lnTo>
                  <a:pt x="632566" y="37950"/>
                </a:lnTo>
                <a:lnTo>
                  <a:pt x="665253" y="51433"/>
                </a:lnTo>
                <a:lnTo>
                  <a:pt x="690873" y="66383"/>
                </a:lnTo>
                <a:lnTo>
                  <a:pt x="708684" y="82577"/>
                </a:lnTo>
                <a:lnTo>
                  <a:pt x="719137" y="108712"/>
                </a:lnTo>
                <a:lnTo>
                  <a:pt x="717945" y="117633"/>
                </a:lnTo>
                <a:lnTo>
                  <a:pt x="700801" y="143098"/>
                </a:lnTo>
                <a:lnTo>
                  <a:pt x="678993" y="158712"/>
                </a:lnTo>
                <a:lnTo>
                  <a:pt x="649747" y="172973"/>
                </a:lnTo>
                <a:lnTo>
                  <a:pt x="613803" y="185658"/>
                </a:lnTo>
                <a:lnTo>
                  <a:pt x="571904" y="196540"/>
                </a:lnTo>
                <a:lnTo>
                  <a:pt x="524790" y="205395"/>
                </a:lnTo>
                <a:lnTo>
                  <a:pt x="499510" y="208992"/>
                </a:lnTo>
                <a:lnTo>
                  <a:pt x="473203" y="211998"/>
                </a:lnTo>
                <a:lnTo>
                  <a:pt x="445964" y="214385"/>
                </a:lnTo>
                <a:lnTo>
                  <a:pt x="417884" y="216125"/>
                </a:lnTo>
                <a:lnTo>
                  <a:pt x="389057" y="217189"/>
                </a:lnTo>
                <a:lnTo>
                  <a:pt x="359575" y="217550"/>
                </a:lnTo>
                <a:lnTo>
                  <a:pt x="330084" y="217189"/>
                </a:lnTo>
                <a:lnTo>
                  <a:pt x="301249" y="216125"/>
                </a:lnTo>
                <a:lnTo>
                  <a:pt x="273164" y="214385"/>
                </a:lnTo>
                <a:lnTo>
                  <a:pt x="245920" y="211998"/>
                </a:lnTo>
                <a:lnTo>
                  <a:pt x="219611" y="208992"/>
                </a:lnTo>
                <a:lnTo>
                  <a:pt x="194328" y="205395"/>
                </a:lnTo>
                <a:lnTo>
                  <a:pt x="170165" y="201235"/>
                </a:lnTo>
                <a:lnTo>
                  <a:pt x="125566" y="191338"/>
                </a:lnTo>
                <a:lnTo>
                  <a:pt x="86555" y="179527"/>
                </a:lnTo>
                <a:lnTo>
                  <a:pt x="53872" y="166026"/>
                </a:lnTo>
                <a:lnTo>
                  <a:pt x="28256" y="151060"/>
                </a:lnTo>
                <a:lnTo>
                  <a:pt x="10450" y="134854"/>
                </a:lnTo>
                <a:lnTo>
                  <a:pt x="0" y="10871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2400" y="228600"/>
            <a:ext cx="8762999" cy="205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137" marR="45767">
              <a:lnSpc>
                <a:spcPts val="3779"/>
              </a:lnSpc>
              <a:spcBef>
                <a:spcPts val="189"/>
              </a:spcBef>
            </a:pPr>
            <a:r>
              <a:rPr sz="2400" b="1" spc="0" dirty="0">
                <a:solidFill>
                  <a:srgbClr val="006FC0"/>
                </a:solidFill>
                <a:cs typeface="Arial"/>
              </a:rPr>
              <a:t>Como a</a:t>
            </a:r>
            <a:r>
              <a:rPr sz="2400" b="1" spc="-14" dirty="0">
                <a:solidFill>
                  <a:srgbClr val="006FC0"/>
                </a:solidFill>
                <a:cs typeface="Arial"/>
              </a:rPr>
              <a:t>c</a:t>
            </a:r>
            <a:r>
              <a:rPr sz="2400" b="1" spc="0" dirty="0">
                <a:solidFill>
                  <a:srgbClr val="006FC0"/>
                </a:solidFill>
                <a:cs typeface="Arial"/>
              </a:rPr>
              <a:t>ess</a:t>
            </a:r>
            <a:r>
              <a:rPr sz="2400" b="1" spc="-9" dirty="0">
                <a:solidFill>
                  <a:srgbClr val="006FC0"/>
                </a:solidFill>
                <a:cs typeface="Arial"/>
              </a:rPr>
              <a:t>a</a:t>
            </a:r>
            <a:r>
              <a:rPr sz="2400" b="1" spc="0" dirty="0">
                <a:solidFill>
                  <a:srgbClr val="006FC0"/>
                </a:solidFill>
                <a:cs typeface="Arial"/>
              </a:rPr>
              <a:t>r </a:t>
            </a:r>
            <a:r>
              <a:rPr sz="2400" b="1" spc="0" dirty="0" err="1">
                <a:solidFill>
                  <a:srgbClr val="006FC0"/>
                </a:solidFill>
                <a:cs typeface="Arial"/>
              </a:rPr>
              <a:t>os</a:t>
            </a:r>
            <a:r>
              <a:rPr sz="2400" b="1" spc="0" dirty="0">
                <a:solidFill>
                  <a:srgbClr val="006FC0"/>
                </a:solidFill>
                <a:cs typeface="Arial"/>
              </a:rPr>
              <a:t> d</a:t>
            </a:r>
            <a:r>
              <a:rPr sz="2400" b="1" spc="-9" dirty="0">
                <a:solidFill>
                  <a:srgbClr val="006FC0"/>
                </a:solidFill>
                <a:cs typeface="Arial"/>
              </a:rPr>
              <a:t>a</a:t>
            </a:r>
            <a:r>
              <a:rPr sz="2400" b="1" spc="0" dirty="0">
                <a:solidFill>
                  <a:srgbClr val="006FC0"/>
                </a:solidFill>
                <a:cs typeface="Arial"/>
              </a:rPr>
              <a:t>dos</a:t>
            </a:r>
            <a:endParaRPr lang="pt-BR" sz="2400" b="1" spc="0" dirty="0">
              <a:solidFill>
                <a:srgbClr val="006FC0"/>
              </a:solidFill>
              <a:cs typeface="Arial"/>
            </a:endParaRPr>
          </a:p>
          <a:p>
            <a:pPr marL="84137" marR="45767">
              <a:spcBef>
                <a:spcPts val="189"/>
              </a:spcBef>
            </a:pPr>
            <a:r>
              <a:rPr lang="pt-BR" sz="2400" spc="-39" dirty="0">
                <a:cs typeface="Arial"/>
              </a:rPr>
              <a:t>3. V</a:t>
            </a:r>
            <a:r>
              <a:rPr lang="pt-BR" sz="2400" spc="4" dirty="0">
                <a:cs typeface="Arial"/>
              </a:rPr>
              <a:t>i</a:t>
            </a:r>
            <a:r>
              <a:rPr lang="pt-BR" sz="2400" spc="0" dirty="0">
                <a:cs typeface="Arial"/>
              </a:rPr>
              <a:t>su</a:t>
            </a:r>
            <a:r>
              <a:rPr lang="pt-BR" sz="2400" spc="9" dirty="0">
                <a:cs typeface="Arial"/>
              </a:rPr>
              <a:t>a</a:t>
            </a:r>
            <a:r>
              <a:rPr lang="pt-BR" sz="2400" spc="4" dirty="0">
                <a:cs typeface="Arial"/>
              </a:rPr>
              <a:t>li</a:t>
            </a:r>
            <a:r>
              <a:rPr lang="pt-BR" sz="2400" spc="0" dirty="0">
                <a:cs typeface="Arial"/>
              </a:rPr>
              <a:t>ze</a:t>
            </a:r>
            <a:r>
              <a:rPr lang="pt-BR" sz="2400" spc="-19" dirty="0">
                <a:cs typeface="Arial"/>
              </a:rPr>
              <a:t> </a:t>
            </a:r>
            <a:r>
              <a:rPr lang="pt-BR" sz="2400" spc="0" dirty="0">
                <a:cs typeface="Arial"/>
              </a:rPr>
              <a:t>as </a:t>
            </a:r>
            <a:r>
              <a:rPr lang="pt-BR" sz="2400" spc="-19" dirty="0">
                <a:cs typeface="Arial"/>
              </a:rPr>
              <a:t>v</a:t>
            </a:r>
            <a:r>
              <a:rPr lang="pt-BR" sz="2400" spc="0" dirty="0">
                <a:cs typeface="Arial"/>
              </a:rPr>
              <a:t>ar</a:t>
            </a:r>
            <a:r>
              <a:rPr lang="pt-BR" sz="2400" spc="9" dirty="0">
                <a:cs typeface="Arial"/>
              </a:rPr>
              <a:t>i</a:t>
            </a:r>
            <a:r>
              <a:rPr lang="pt-BR" sz="2400" spc="0" dirty="0">
                <a:cs typeface="Arial"/>
              </a:rPr>
              <a:t>á</a:t>
            </a:r>
            <a:r>
              <a:rPr lang="pt-BR" sz="2400" spc="-14" dirty="0">
                <a:cs typeface="Arial"/>
              </a:rPr>
              <a:t>v</a:t>
            </a:r>
            <a:r>
              <a:rPr lang="pt-BR" sz="2400" spc="0" dirty="0">
                <a:cs typeface="Arial"/>
              </a:rPr>
              <a:t>e</a:t>
            </a:r>
            <a:r>
              <a:rPr lang="pt-BR" sz="2400" spc="9" dirty="0">
                <a:cs typeface="Arial"/>
              </a:rPr>
              <a:t>i</a:t>
            </a:r>
            <a:r>
              <a:rPr lang="pt-BR" sz="2400" spc="0" dirty="0">
                <a:cs typeface="Arial"/>
              </a:rPr>
              <a:t>s</a:t>
            </a:r>
            <a:r>
              <a:rPr lang="pt-BR" sz="2400" spc="34" dirty="0">
                <a:cs typeface="Arial"/>
              </a:rPr>
              <a:t> </a:t>
            </a:r>
            <a:r>
              <a:rPr lang="pt-BR" sz="2400" spc="0" dirty="0">
                <a:cs typeface="Arial"/>
              </a:rPr>
              <a:t>do b</a:t>
            </a:r>
            <a:r>
              <a:rPr lang="pt-BR" sz="2400" spc="4" dirty="0">
                <a:cs typeface="Arial"/>
              </a:rPr>
              <a:t>a</a:t>
            </a:r>
            <a:r>
              <a:rPr lang="pt-BR" sz="2400" spc="0" dirty="0">
                <a:cs typeface="Arial"/>
              </a:rPr>
              <a:t>nco</a:t>
            </a:r>
            <a:r>
              <a:rPr lang="pt-BR" sz="2400" spc="-14" dirty="0">
                <a:cs typeface="Arial"/>
              </a:rPr>
              <a:t> </a:t>
            </a:r>
            <a:r>
              <a:rPr lang="pt-BR" sz="2400" spc="0" dirty="0">
                <a:cs typeface="Arial"/>
              </a:rPr>
              <a:t>de</a:t>
            </a:r>
            <a:r>
              <a:rPr lang="pt-BR" sz="2400" spc="9" dirty="0">
                <a:cs typeface="Arial"/>
              </a:rPr>
              <a:t> </a:t>
            </a:r>
            <a:r>
              <a:rPr lang="pt-BR" sz="2400" spc="0" dirty="0">
                <a:cs typeface="Arial"/>
              </a:rPr>
              <a:t>da</a:t>
            </a:r>
            <a:r>
              <a:rPr lang="pt-BR" sz="2400" spc="4" dirty="0">
                <a:cs typeface="Arial"/>
              </a:rPr>
              <a:t>d</a:t>
            </a:r>
            <a:r>
              <a:rPr lang="pt-BR" sz="2400" spc="0" dirty="0">
                <a:cs typeface="Arial"/>
              </a:rPr>
              <a:t>os  e defina quais você vai utilizar.</a:t>
            </a:r>
          </a:p>
          <a:p>
            <a:pPr marL="84137" marR="45767">
              <a:spcBef>
                <a:spcPts val="189"/>
              </a:spcBef>
            </a:pPr>
            <a:r>
              <a:rPr lang="pt-BR" sz="2400" spc="0" dirty="0">
                <a:cs typeface="Tahoma"/>
              </a:rPr>
              <a:t>4. Para s</a:t>
            </a:r>
            <a:r>
              <a:rPr lang="pt-BR" sz="2400" spc="-9" dirty="0">
                <a:cs typeface="Tahoma"/>
              </a:rPr>
              <a:t>e</a:t>
            </a:r>
            <a:r>
              <a:rPr lang="pt-BR" sz="2400" spc="4" dirty="0">
                <a:cs typeface="Tahoma"/>
              </a:rPr>
              <a:t>l</a:t>
            </a:r>
            <a:r>
              <a:rPr lang="pt-BR" sz="2400" spc="-9" dirty="0">
                <a:cs typeface="Tahoma"/>
              </a:rPr>
              <a:t>e</a:t>
            </a:r>
            <a:r>
              <a:rPr lang="pt-BR" sz="2400" spc="9" dirty="0">
                <a:cs typeface="Tahoma"/>
              </a:rPr>
              <a:t>c</a:t>
            </a:r>
            <a:r>
              <a:rPr lang="pt-BR" sz="2400" spc="4" dirty="0">
                <a:cs typeface="Tahoma"/>
              </a:rPr>
              <a:t>i</a:t>
            </a:r>
            <a:r>
              <a:rPr lang="pt-BR" sz="2400" spc="0" dirty="0">
                <a:cs typeface="Tahoma"/>
              </a:rPr>
              <a:t>onar município de ocorrência do agravo </a:t>
            </a:r>
            <a:r>
              <a:rPr lang="pt-BR" sz="2400" dirty="0"/>
              <a:t>(campos 24)</a:t>
            </a:r>
            <a:endParaRPr lang="pt-BR" sz="2400" dirty="0">
              <a:cs typeface="Arial"/>
            </a:endParaRPr>
          </a:p>
          <a:p>
            <a:pPr marL="84137" marR="45767">
              <a:spcBef>
                <a:spcPts val="189"/>
              </a:spcBef>
            </a:pPr>
            <a:r>
              <a:rPr lang="pt-BR" sz="2400" spc="0" dirty="0">
                <a:cs typeface="Tahoma"/>
              </a:rPr>
              <a:t> </a:t>
            </a:r>
            <a:r>
              <a:rPr lang="pt-BR" sz="2400" spc="0" dirty="0">
                <a:solidFill>
                  <a:srgbClr val="C00000"/>
                </a:solidFill>
                <a:cs typeface="Tahoma"/>
              </a:rPr>
              <a:t>&lt;</a:t>
            </a:r>
            <a:r>
              <a:rPr lang="pt-BR" sz="2400" b="1" spc="0" dirty="0">
                <a:solidFill>
                  <a:srgbClr val="C00000"/>
                </a:solidFill>
                <a:cs typeface="Tahoma"/>
              </a:rPr>
              <a:t>C</a:t>
            </a:r>
            <a:r>
              <a:rPr lang="pt-BR" sz="2400" b="1" spc="-9" dirty="0">
                <a:solidFill>
                  <a:srgbClr val="C00000"/>
                </a:solidFill>
                <a:cs typeface="Tahoma"/>
              </a:rPr>
              <a:t>O</a:t>
            </a:r>
            <a:r>
              <a:rPr lang="pt-BR" sz="2400" b="1" spc="0" dirty="0">
                <a:solidFill>
                  <a:srgbClr val="C00000"/>
                </a:solidFill>
                <a:cs typeface="Tahoma"/>
              </a:rPr>
              <a:t>D</a:t>
            </a:r>
            <a:r>
              <a:rPr lang="pt-BR" sz="2400" b="1" spc="-9" dirty="0">
                <a:solidFill>
                  <a:srgbClr val="C00000"/>
                </a:solidFill>
                <a:cs typeface="Tahoma"/>
              </a:rPr>
              <a:t>MU</a:t>
            </a:r>
            <a:r>
              <a:rPr lang="pt-BR" sz="2400" b="1" spc="-4" dirty="0">
                <a:solidFill>
                  <a:srgbClr val="C00000"/>
                </a:solidFill>
                <a:cs typeface="Tahoma"/>
              </a:rPr>
              <a:t>NO</a:t>
            </a:r>
            <a:r>
              <a:rPr lang="pt-BR" sz="2400" b="1" spc="0" dirty="0">
                <a:solidFill>
                  <a:srgbClr val="C00000"/>
                </a:solidFill>
                <a:cs typeface="Tahoma"/>
              </a:rPr>
              <a:t>COR&gt;, </a:t>
            </a:r>
            <a:r>
              <a:rPr lang="pt-BR" sz="2400" spc="0" dirty="0">
                <a:cs typeface="Tahoma"/>
              </a:rPr>
              <a:t>segue codificação IBGE</a:t>
            </a:r>
            <a:endParaRPr sz="2400" dirty="0">
              <a:cs typeface="Arial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9E0CF90F-38F4-4E0D-B888-DB36FD954F1E}"/>
              </a:ext>
            </a:extLst>
          </p:cNvPr>
          <p:cNvSpPr/>
          <p:nvPr/>
        </p:nvSpPr>
        <p:spPr>
          <a:xfrm>
            <a:off x="6858000" y="2821189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52400" y="483577"/>
            <a:ext cx="8991600" cy="1608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500" spc="0" dirty="0">
                <a:solidFill>
                  <a:srgbClr val="0E0AB6"/>
                </a:solidFill>
                <a:cs typeface="Arial"/>
              </a:rPr>
              <a:t>Para você selecionar o município no SIM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500" dirty="0">
                <a:cs typeface="Arial"/>
              </a:rPr>
              <a:t>Lembre-se</a:t>
            </a:r>
            <a:r>
              <a:rPr lang="pt-BR" sz="2500" spc="0" dirty="0">
                <a:cs typeface="Arial"/>
              </a:rPr>
              <a:t> que a codificação para município </a:t>
            </a:r>
            <a:r>
              <a:rPr lang="pt-BR" sz="2500" dirty="0">
                <a:cs typeface="Arial"/>
              </a:rPr>
              <a:t>corresponde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500" dirty="0">
                <a:cs typeface="Arial"/>
              </a:rPr>
              <a:t> aos códigos IBGE, com os dígitos iniciais do estado.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lang="pt-BR" sz="2500" dirty="0">
              <a:cs typeface="Arial"/>
            </a:endParaRP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500" dirty="0">
                <a:cs typeface="Arial"/>
              </a:rPr>
              <a:t>Dicionário de dados: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lang="pt-BR" sz="2500" dirty="0">
              <a:cs typeface="Arial"/>
            </a:endParaRP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500" dirty="0">
                <a:cs typeface="Arial"/>
              </a:rPr>
              <a:t> 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5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205" y="2590800"/>
            <a:ext cx="376904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400" b="1" spc="0" dirty="0">
                <a:solidFill>
                  <a:srgbClr val="0E0AB6"/>
                </a:solidFill>
                <a:cs typeface="Arial"/>
              </a:rPr>
              <a:t>Ex</a:t>
            </a:r>
            <a:r>
              <a:rPr lang="pt-BR" sz="2400" b="1" spc="0" dirty="0" err="1">
                <a:solidFill>
                  <a:srgbClr val="0E0AB6"/>
                </a:solidFill>
                <a:cs typeface="Arial"/>
              </a:rPr>
              <a:t>emplo</a:t>
            </a:r>
            <a:r>
              <a:rPr lang="pt-BR" sz="2400" b="1" spc="0" dirty="0">
                <a:solidFill>
                  <a:srgbClr val="0E0AB6"/>
                </a:solidFill>
                <a:cs typeface="Arial"/>
              </a:rPr>
              <a:t> Região Sul</a:t>
            </a:r>
            <a:r>
              <a:rPr sz="2400" b="1" spc="0" dirty="0">
                <a:solidFill>
                  <a:srgbClr val="0E0AB6"/>
                </a:solidFill>
                <a:cs typeface="Arial"/>
              </a:rPr>
              <a:t>:</a:t>
            </a:r>
            <a:endParaRPr sz="2400" b="1" dirty="0">
              <a:solidFill>
                <a:srgbClr val="0E0AB6"/>
              </a:solidFill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43201" y="3055815"/>
            <a:ext cx="6324600" cy="297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b="1" spc="0" dirty="0">
                <a:solidFill>
                  <a:srgbClr val="C00000"/>
                </a:solidFill>
                <a:cs typeface="Arial"/>
              </a:rPr>
              <a:t>Estado Paraná: </a:t>
            </a:r>
            <a:r>
              <a:rPr lang="pt-BR" sz="2400" spc="0" dirty="0">
                <a:cs typeface="Arial"/>
              </a:rPr>
              <a:t>41</a:t>
            </a: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dirty="0">
                <a:cs typeface="Arial"/>
              </a:rPr>
              <a:t>Capital: Curitiba   Código: </a:t>
            </a:r>
            <a:r>
              <a:rPr lang="pt-BR" sz="2400" b="0" i="0" dirty="0">
                <a:effectLst/>
              </a:rPr>
              <a:t>4106902</a:t>
            </a:r>
            <a:endParaRPr lang="pt-BR" sz="2400" spc="0" dirty="0">
              <a:cs typeface="Arial"/>
            </a:endParaRP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endParaRPr lang="pt-BR" sz="2400" dirty="0">
              <a:cs typeface="Arial"/>
            </a:endParaRP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b="1" dirty="0">
                <a:solidFill>
                  <a:srgbClr val="C00000"/>
                </a:solidFill>
                <a:cs typeface="Arial"/>
              </a:rPr>
              <a:t>Estado Rio Grande do Sul: </a:t>
            </a:r>
            <a:r>
              <a:rPr lang="pt-BR" sz="2400" dirty="0">
                <a:cs typeface="Arial"/>
              </a:rPr>
              <a:t>43</a:t>
            </a:r>
          </a:p>
          <a:p>
            <a:pPr marL="12700" marR="53387">
              <a:lnSpc>
                <a:spcPts val="2555"/>
              </a:lnSpc>
              <a:spcBef>
                <a:spcPts val="127"/>
              </a:spcBef>
            </a:pPr>
            <a:r>
              <a:rPr lang="pt-BR" sz="2400" dirty="0">
                <a:cs typeface="Arial"/>
              </a:rPr>
              <a:t>Capital: Porto Alegre Código: 4314902 </a:t>
            </a:r>
            <a:endParaRPr sz="2400" dirty="0">
              <a:cs typeface="Arial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endParaRPr lang="pt-BR" sz="2400" spc="0" dirty="0"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sz="2400" b="1" spc="0" dirty="0">
                <a:solidFill>
                  <a:srgbClr val="C00000"/>
                </a:solidFill>
                <a:cs typeface="Calibri"/>
              </a:rPr>
              <a:t>E</a:t>
            </a:r>
            <a:r>
              <a:rPr sz="2400" b="1" spc="-44" dirty="0">
                <a:solidFill>
                  <a:srgbClr val="C00000"/>
                </a:solidFill>
                <a:cs typeface="Calibri"/>
              </a:rPr>
              <a:t>s</a:t>
            </a:r>
            <a:r>
              <a:rPr sz="2400" b="1" spc="-39" dirty="0">
                <a:solidFill>
                  <a:srgbClr val="C00000"/>
                </a:solidFill>
                <a:cs typeface="Calibri"/>
              </a:rPr>
              <a:t>t</a:t>
            </a:r>
            <a:r>
              <a:rPr sz="2400" b="1" spc="0" dirty="0">
                <a:solidFill>
                  <a:srgbClr val="C00000"/>
                </a:solidFill>
                <a:cs typeface="Calibri"/>
              </a:rPr>
              <a:t>ad</a:t>
            </a:r>
            <a:r>
              <a:rPr sz="2400" b="1" spc="4" dirty="0">
                <a:solidFill>
                  <a:srgbClr val="C00000"/>
                </a:solidFill>
                <a:cs typeface="Calibri"/>
              </a:rPr>
              <a:t>o</a:t>
            </a:r>
            <a:r>
              <a:rPr lang="pt-BR" sz="2400" b="1" spc="4" dirty="0">
                <a:solidFill>
                  <a:srgbClr val="C00000"/>
                </a:solidFill>
                <a:cs typeface="Calibri"/>
              </a:rPr>
              <a:t> Santa Catarina: </a:t>
            </a:r>
            <a:r>
              <a:rPr lang="pt-BR" sz="2400" spc="4" dirty="0">
                <a:cs typeface="Calibri"/>
              </a:rPr>
              <a:t>42</a:t>
            </a:r>
          </a:p>
          <a:p>
            <a:pPr marL="12700">
              <a:lnSpc>
                <a:spcPct val="101725"/>
              </a:lnSpc>
              <a:spcBef>
                <a:spcPts val="604"/>
              </a:spcBef>
            </a:pPr>
            <a:r>
              <a:rPr lang="pt-BR" sz="2400" spc="4" dirty="0">
                <a:cs typeface="Calibri"/>
              </a:rPr>
              <a:t>Capital</a:t>
            </a:r>
            <a:r>
              <a:rPr sz="2400" spc="0" dirty="0">
                <a:cs typeface="Calibri"/>
              </a:rPr>
              <a:t>:</a:t>
            </a:r>
            <a:r>
              <a:rPr lang="pt-BR" sz="2400" spc="0" dirty="0">
                <a:cs typeface="Calibri"/>
              </a:rPr>
              <a:t> Florianópolis Código: </a:t>
            </a:r>
            <a:r>
              <a:rPr lang="pt-BR" sz="2400" b="0" i="0" dirty="0">
                <a:effectLst/>
              </a:rPr>
              <a:t>4205407</a:t>
            </a:r>
            <a:endParaRPr sz="2400" dirty="0"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2800" y="33528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0D2A0C3F-8BBF-4287-A255-F8A618C671F3}"/>
              </a:ext>
            </a:extLst>
          </p:cNvPr>
          <p:cNvSpPr/>
          <p:nvPr/>
        </p:nvSpPr>
        <p:spPr>
          <a:xfrm>
            <a:off x="6350000" y="43434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78E3951-1B17-4991-AEB6-EF03B8060B2B}"/>
              </a:ext>
            </a:extLst>
          </p:cNvPr>
          <p:cNvSpPr/>
          <p:nvPr/>
        </p:nvSpPr>
        <p:spPr>
          <a:xfrm>
            <a:off x="6400800" y="5715000"/>
            <a:ext cx="355600" cy="381000"/>
          </a:xfrm>
          <a:custGeom>
            <a:avLst/>
            <a:gdLst/>
            <a:ahLst/>
            <a:cxnLst/>
            <a:rect l="l" t="t" r="r" b="b"/>
            <a:pathLst>
              <a:path w="431800" h="504825">
                <a:moveTo>
                  <a:pt x="0" y="252349"/>
                </a:moveTo>
                <a:lnTo>
                  <a:pt x="715" y="231641"/>
                </a:lnTo>
                <a:lnTo>
                  <a:pt x="2825" y="211397"/>
                </a:lnTo>
                <a:lnTo>
                  <a:pt x="6273" y="191681"/>
                </a:lnTo>
                <a:lnTo>
                  <a:pt x="11005" y="172557"/>
                </a:lnTo>
                <a:lnTo>
                  <a:pt x="16964" y="154090"/>
                </a:lnTo>
                <a:lnTo>
                  <a:pt x="24095" y="136345"/>
                </a:lnTo>
                <a:lnTo>
                  <a:pt x="32343" y="119387"/>
                </a:lnTo>
                <a:lnTo>
                  <a:pt x="41651" y="103281"/>
                </a:lnTo>
                <a:lnTo>
                  <a:pt x="51966" y="88091"/>
                </a:lnTo>
                <a:lnTo>
                  <a:pt x="63230" y="73882"/>
                </a:lnTo>
                <a:lnTo>
                  <a:pt x="75388" y="60719"/>
                </a:lnTo>
                <a:lnTo>
                  <a:pt x="88385" y="48666"/>
                </a:lnTo>
                <a:lnTo>
                  <a:pt x="102166" y="37789"/>
                </a:lnTo>
                <a:lnTo>
                  <a:pt x="116675" y="28152"/>
                </a:lnTo>
                <a:lnTo>
                  <a:pt x="131855" y="19819"/>
                </a:lnTo>
                <a:lnTo>
                  <a:pt x="147653" y="12857"/>
                </a:lnTo>
                <a:lnTo>
                  <a:pt x="164011" y="7329"/>
                </a:lnTo>
                <a:lnTo>
                  <a:pt x="180876" y="3300"/>
                </a:lnTo>
                <a:lnTo>
                  <a:pt x="198190" y="835"/>
                </a:lnTo>
                <a:lnTo>
                  <a:pt x="215900" y="0"/>
                </a:lnTo>
                <a:lnTo>
                  <a:pt x="233591" y="835"/>
                </a:lnTo>
                <a:lnTo>
                  <a:pt x="250892" y="3300"/>
                </a:lnTo>
                <a:lnTo>
                  <a:pt x="267746" y="7329"/>
                </a:lnTo>
                <a:lnTo>
                  <a:pt x="284097" y="12857"/>
                </a:lnTo>
                <a:lnTo>
                  <a:pt x="299890" y="19819"/>
                </a:lnTo>
                <a:lnTo>
                  <a:pt x="315068" y="28152"/>
                </a:lnTo>
                <a:lnTo>
                  <a:pt x="329577" y="37789"/>
                </a:lnTo>
                <a:lnTo>
                  <a:pt x="343359" y="48666"/>
                </a:lnTo>
                <a:lnTo>
                  <a:pt x="356359" y="60719"/>
                </a:lnTo>
                <a:lnTo>
                  <a:pt x="368522" y="73882"/>
                </a:lnTo>
                <a:lnTo>
                  <a:pt x="379791" y="88091"/>
                </a:lnTo>
                <a:lnTo>
                  <a:pt x="390111" y="103281"/>
                </a:lnTo>
                <a:lnTo>
                  <a:pt x="399426" y="119387"/>
                </a:lnTo>
                <a:lnTo>
                  <a:pt x="407680" y="136345"/>
                </a:lnTo>
                <a:lnTo>
                  <a:pt x="414817" y="154090"/>
                </a:lnTo>
                <a:lnTo>
                  <a:pt x="420782" y="172557"/>
                </a:lnTo>
                <a:lnTo>
                  <a:pt x="425518" y="191681"/>
                </a:lnTo>
                <a:lnTo>
                  <a:pt x="428971" y="211397"/>
                </a:lnTo>
                <a:lnTo>
                  <a:pt x="431083" y="231641"/>
                </a:lnTo>
                <a:lnTo>
                  <a:pt x="431800" y="252349"/>
                </a:lnTo>
                <a:lnTo>
                  <a:pt x="431083" y="273056"/>
                </a:lnTo>
                <a:lnTo>
                  <a:pt x="428971" y="293303"/>
                </a:lnTo>
                <a:lnTo>
                  <a:pt x="425518" y="313024"/>
                </a:lnTo>
                <a:lnTo>
                  <a:pt x="420782" y="332153"/>
                </a:lnTo>
                <a:lnTo>
                  <a:pt x="414817" y="350627"/>
                </a:lnTo>
                <a:lnTo>
                  <a:pt x="407680" y="368379"/>
                </a:lnTo>
                <a:lnTo>
                  <a:pt x="399426" y="385345"/>
                </a:lnTo>
                <a:lnTo>
                  <a:pt x="390111" y="401461"/>
                </a:lnTo>
                <a:lnTo>
                  <a:pt x="379791" y="416660"/>
                </a:lnTo>
                <a:lnTo>
                  <a:pt x="368522" y="430879"/>
                </a:lnTo>
                <a:lnTo>
                  <a:pt x="356359" y="444051"/>
                </a:lnTo>
                <a:lnTo>
                  <a:pt x="343359" y="456113"/>
                </a:lnTo>
                <a:lnTo>
                  <a:pt x="329577" y="467000"/>
                </a:lnTo>
                <a:lnTo>
                  <a:pt x="315068" y="476645"/>
                </a:lnTo>
                <a:lnTo>
                  <a:pt x="299890" y="484985"/>
                </a:lnTo>
                <a:lnTo>
                  <a:pt x="284097" y="491954"/>
                </a:lnTo>
                <a:lnTo>
                  <a:pt x="267746" y="497487"/>
                </a:lnTo>
                <a:lnTo>
                  <a:pt x="250892" y="501520"/>
                </a:lnTo>
                <a:lnTo>
                  <a:pt x="233591" y="503988"/>
                </a:lnTo>
                <a:lnTo>
                  <a:pt x="215900" y="504825"/>
                </a:lnTo>
                <a:lnTo>
                  <a:pt x="198190" y="503988"/>
                </a:lnTo>
                <a:lnTo>
                  <a:pt x="180876" y="501520"/>
                </a:lnTo>
                <a:lnTo>
                  <a:pt x="164011" y="497487"/>
                </a:lnTo>
                <a:lnTo>
                  <a:pt x="147653" y="491954"/>
                </a:lnTo>
                <a:lnTo>
                  <a:pt x="131855" y="484985"/>
                </a:lnTo>
                <a:lnTo>
                  <a:pt x="116675" y="476645"/>
                </a:lnTo>
                <a:lnTo>
                  <a:pt x="102166" y="467000"/>
                </a:lnTo>
                <a:lnTo>
                  <a:pt x="88385" y="456113"/>
                </a:lnTo>
                <a:lnTo>
                  <a:pt x="75388" y="444051"/>
                </a:lnTo>
                <a:lnTo>
                  <a:pt x="63230" y="430879"/>
                </a:lnTo>
                <a:lnTo>
                  <a:pt x="51966" y="416660"/>
                </a:lnTo>
                <a:lnTo>
                  <a:pt x="41651" y="401461"/>
                </a:lnTo>
                <a:lnTo>
                  <a:pt x="32343" y="385345"/>
                </a:lnTo>
                <a:lnTo>
                  <a:pt x="24095" y="368379"/>
                </a:lnTo>
                <a:lnTo>
                  <a:pt x="16964" y="350627"/>
                </a:lnTo>
                <a:lnTo>
                  <a:pt x="11005" y="332153"/>
                </a:lnTo>
                <a:lnTo>
                  <a:pt x="6273" y="313024"/>
                </a:lnTo>
                <a:lnTo>
                  <a:pt x="2825" y="293303"/>
                </a:lnTo>
                <a:lnTo>
                  <a:pt x="715" y="273056"/>
                </a:lnTo>
                <a:lnTo>
                  <a:pt x="0" y="252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7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63C82B-5518-4FBD-8369-E61DB8BB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200" y="70929"/>
            <a:ext cx="8915400" cy="1300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000" spc="0" dirty="0">
                <a:solidFill>
                  <a:srgbClr val="0E0AB6"/>
                </a:solidFill>
                <a:cs typeface="Arial"/>
              </a:rPr>
              <a:t>Para você selecionar ocupação no SIM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000" dirty="0">
                <a:cs typeface="Arial"/>
              </a:rPr>
              <a:t>Lembre-se</a:t>
            </a:r>
            <a:r>
              <a:rPr lang="pt-BR" sz="2000" spc="0" dirty="0">
                <a:cs typeface="Arial"/>
              </a:rPr>
              <a:t> que a codificação segue a Classificação do Brasileira de Ocupação –CBO 2002.</a:t>
            </a:r>
            <a:r>
              <a:rPr lang="pt-BR" sz="2000" dirty="0">
                <a:cs typeface="Arial"/>
              </a:rPr>
              <a:t> </a:t>
            </a:r>
            <a:endParaRPr lang="pt-BR" sz="2000" spc="0" dirty="0">
              <a:cs typeface="Arial"/>
            </a:endParaRP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000" dirty="0"/>
              <a:t>Variável </a:t>
            </a:r>
            <a:r>
              <a:rPr lang="pt-BR" sz="2000" b="1" dirty="0">
                <a:solidFill>
                  <a:srgbClr val="C00000"/>
                </a:solidFill>
              </a:rPr>
              <a:t>&lt;OCUP&gt; </a:t>
            </a:r>
            <a:r>
              <a:rPr lang="pt-BR" sz="2000" dirty="0"/>
              <a:t>Código da ocupação habitual (campo 20).</a:t>
            </a:r>
            <a:endParaRPr lang="pt-BR" sz="2000" spc="0" dirty="0">
              <a:cs typeface="Arial"/>
            </a:endParaRP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000" dirty="0">
              <a:cs typeface="Arial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E769B93-5B9B-40B5-B88E-F4F1C73C8A0C}"/>
              </a:ext>
            </a:extLst>
          </p:cNvPr>
          <p:cNvSpPr txBox="1"/>
          <p:nvPr/>
        </p:nvSpPr>
        <p:spPr>
          <a:xfrm>
            <a:off x="984068" y="1447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.</a:t>
            </a: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13C48F4F-360F-4ED8-90EF-B99178D6CC36}"/>
              </a:ext>
            </a:extLst>
          </p:cNvPr>
          <p:cNvSpPr/>
          <p:nvPr/>
        </p:nvSpPr>
        <p:spPr>
          <a:xfrm>
            <a:off x="5105400" y="2209800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CF4DCA-3B39-458B-8EF9-61EBB1C7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46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09BCE3C-E0DD-447D-B48E-D1F751FB63F1}"/>
              </a:ext>
            </a:extLst>
          </p:cNvPr>
          <p:cNvSpPr txBox="1"/>
          <p:nvPr/>
        </p:nvSpPr>
        <p:spPr>
          <a:xfrm>
            <a:off x="228600" y="198730"/>
            <a:ext cx="8534400" cy="10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lang="pt-BR" sz="2400" spc="0" dirty="0">
                <a:latin typeface="+mj-lt"/>
                <a:cs typeface="Arial"/>
              </a:rPr>
              <a:t>5. Para ordenar uma variável que vai trabalhar marque a coluna e clica em </a:t>
            </a:r>
            <a:r>
              <a:rPr lang="pt-BR" sz="2400" b="1" spc="0" dirty="0">
                <a:solidFill>
                  <a:srgbClr val="C00000"/>
                </a:solidFill>
                <a:latin typeface="+mj-lt"/>
                <a:cs typeface="Arial"/>
              </a:rPr>
              <a:t>&lt;cl</a:t>
            </a:r>
            <a:r>
              <a:rPr lang="pt-BR" sz="2400" b="1" spc="-14" dirty="0">
                <a:solidFill>
                  <a:srgbClr val="C00000"/>
                </a:solidFill>
                <a:latin typeface="+mj-lt"/>
                <a:cs typeface="Arial"/>
              </a:rPr>
              <a:t>a</a:t>
            </a:r>
            <a:r>
              <a:rPr lang="pt-BR" sz="2400" b="1" spc="0" dirty="0">
                <a:solidFill>
                  <a:srgbClr val="C00000"/>
                </a:solidFill>
                <a:latin typeface="+mj-lt"/>
                <a:cs typeface="Arial"/>
              </a:rPr>
              <a:t>ssificar cr</a:t>
            </a:r>
            <a:r>
              <a:rPr lang="pt-BR" sz="2400" b="1" spc="-14" dirty="0">
                <a:solidFill>
                  <a:srgbClr val="C00000"/>
                </a:solidFill>
                <a:latin typeface="+mj-lt"/>
                <a:cs typeface="Arial"/>
              </a:rPr>
              <a:t>e</a:t>
            </a:r>
            <a:r>
              <a:rPr lang="pt-BR" sz="2400" b="1" spc="0" dirty="0">
                <a:solidFill>
                  <a:srgbClr val="C00000"/>
                </a:solidFill>
                <a:latin typeface="+mj-lt"/>
                <a:cs typeface="Arial"/>
              </a:rPr>
              <a:t>scent</a:t>
            </a:r>
            <a:r>
              <a:rPr lang="pt-BR" sz="2400" b="1" spc="-14" dirty="0">
                <a:solidFill>
                  <a:srgbClr val="C00000"/>
                </a:solidFill>
                <a:latin typeface="+mj-lt"/>
                <a:cs typeface="Arial"/>
              </a:rPr>
              <a:t>e</a:t>
            </a:r>
            <a:r>
              <a:rPr lang="pt-BR" sz="2400" b="1" spc="0" dirty="0">
                <a:solidFill>
                  <a:srgbClr val="C00000"/>
                </a:solidFill>
                <a:latin typeface="+mj-lt"/>
                <a:cs typeface="Arial"/>
              </a:rPr>
              <a:t>&gt;</a:t>
            </a:r>
            <a:endParaRPr lang="pt-BR" sz="2400" b="1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84CFCBEE-5112-4AD4-88E2-BE1F459D2322}"/>
              </a:ext>
            </a:extLst>
          </p:cNvPr>
          <p:cNvSpPr/>
          <p:nvPr/>
        </p:nvSpPr>
        <p:spPr>
          <a:xfrm>
            <a:off x="7772400" y="1752600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56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6E4AC39-B7CE-487E-B042-66868E87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object 78">
            <a:extLst>
              <a:ext uri="{FF2B5EF4-FFF2-40B4-BE49-F238E27FC236}">
                <a16:creationId xmlns:a16="http://schemas.microsoft.com/office/drawing/2014/main" id="{BC07461A-6BCB-404B-A847-E24355EB1B2D}"/>
              </a:ext>
            </a:extLst>
          </p:cNvPr>
          <p:cNvSpPr txBox="1"/>
          <p:nvPr/>
        </p:nvSpPr>
        <p:spPr>
          <a:xfrm>
            <a:off x="381000" y="381000"/>
            <a:ext cx="76978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pt-BR" sz="2400" spc="0" dirty="0">
                <a:cs typeface="Arial"/>
              </a:rPr>
              <a:t>6. Ao </a:t>
            </a:r>
            <a:r>
              <a:rPr lang="pt-BR" sz="2400" dirty="0">
                <a:cs typeface="Arial"/>
              </a:rPr>
              <a:t>abrir aviso s</a:t>
            </a:r>
            <a:r>
              <a:rPr lang="pt-BR" sz="2400" spc="0" dirty="0">
                <a:cs typeface="Arial"/>
              </a:rPr>
              <a:t>elecione a </a:t>
            </a:r>
            <a:r>
              <a:rPr sz="2400" spc="0" dirty="0" err="1">
                <a:cs typeface="Arial"/>
              </a:rPr>
              <a:t>o</a:t>
            </a:r>
            <a:r>
              <a:rPr sz="2400" spc="9" dirty="0" err="1">
                <a:cs typeface="Arial"/>
              </a:rPr>
              <a:t>p</a:t>
            </a:r>
            <a:r>
              <a:rPr sz="2400" spc="0" dirty="0" err="1">
                <a:cs typeface="Arial"/>
              </a:rPr>
              <a:t>ção</a:t>
            </a:r>
            <a:r>
              <a:rPr sz="2400" spc="-14" dirty="0"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&lt;e</a:t>
            </a:r>
            <a:r>
              <a:rPr sz="2400" b="1" spc="-14" dirty="0">
                <a:solidFill>
                  <a:srgbClr val="C00000"/>
                </a:solidFill>
                <a:cs typeface="Arial"/>
              </a:rPr>
              <a:t>x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p</a:t>
            </a:r>
            <a:r>
              <a:rPr sz="2400" b="1" spc="9" dirty="0">
                <a:solidFill>
                  <a:srgbClr val="C00000"/>
                </a:solidFill>
                <a:cs typeface="Arial"/>
              </a:rPr>
              <a:t>a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n</a:t>
            </a:r>
            <a:r>
              <a:rPr sz="2400" b="1" spc="9" dirty="0">
                <a:solidFill>
                  <a:srgbClr val="C00000"/>
                </a:solidFill>
                <a:cs typeface="Arial"/>
              </a:rPr>
              <a:t>d</a:t>
            </a:r>
            <a:r>
              <a:rPr sz="2400" b="1" spc="4" dirty="0">
                <a:solidFill>
                  <a:srgbClr val="C00000"/>
                </a:solidFill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r</a:t>
            </a:r>
            <a:r>
              <a:rPr sz="2400" b="1" spc="14" dirty="0">
                <a:solidFill>
                  <a:srgbClr val="C00000"/>
                </a:solidFill>
                <a:cs typeface="Arial"/>
              </a:rPr>
              <a:t> 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a se</a:t>
            </a:r>
            <a:r>
              <a:rPr sz="2400" b="1" spc="9" dirty="0">
                <a:solidFill>
                  <a:srgbClr val="C00000"/>
                </a:solidFill>
                <a:cs typeface="Arial"/>
              </a:rPr>
              <a:t>l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eç</a:t>
            </a:r>
            <a:r>
              <a:rPr sz="2400" b="1" spc="9" dirty="0">
                <a:solidFill>
                  <a:srgbClr val="C00000"/>
                </a:solidFill>
                <a:cs typeface="Arial"/>
              </a:rPr>
              <a:t>ã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o&gt;</a:t>
            </a:r>
            <a:r>
              <a:rPr sz="2400" b="1" spc="-19" dirty="0">
                <a:solidFill>
                  <a:srgbClr val="C00000"/>
                </a:solidFill>
                <a:cs typeface="Arial"/>
              </a:rPr>
              <a:t> </a:t>
            </a:r>
            <a:r>
              <a:rPr sz="2400" spc="0" dirty="0">
                <a:cs typeface="Arial"/>
              </a:rPr>
              <a:t>e a</a:t>
            </a:r>
            <a:r>
              <a:rPr sz="2400" spc="4" dirty="0">
                <a:cs typeface="Arial"/>
              </a:rPr>
              <a:t>p</a:t>
            </a:r>
            <a:r>
              <a:rPr sz="2400" spc="0" dirty="0">
                <a:cs typeface="Arial"/>
              </a:rPr>
              <a:t>erte em 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&lt;cl</a:t>
            </a:r>
            <a:r>
              <a:rPr sz="2400" b="1" spc="4" dirty="0">
                <a:solidFill>
                  <a:srgbClr val="C00000"/>
                </a:solidFill>
                <a:cs typeface="Arial"/>
              </a:rPr>
              <a:t>a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ss</a:t>
            </a:r>
            <a:r>
              <a:rPr sz="2400" b="1" spc="4" dirty="0">
                <a:solidFill>
                  <a:srgbClr val="C00000"/>
                </a:solidFill>
                <a:cs typeface="Arial"/>
              </a:rPr>
              <a:t>i</a:t>
            </a:r>
            <a:r>
              <a:rPr sz="2400" b="1" spc="0" dirty="0">
                <a:solidFill>
                  <a:srgbClr val="C00000"/>
                </a:solidFill>
                <a:cs typeface="Arial"/>
              </a:rPr>
              <a:t>ficar&gt;</a:t>
            </a:r>
            <a:endParaRPr sz="24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EEAB753-7EDA-4CDF-8169-32B2B57E90BD}"/>
              </a:ext>
            </a:extLst>
          </p:cNvPr>
          <p:cNvSpPr/>
          <p:nvPr/>
        </p:nvSpPr>
        <p:spPr>
          <a:xfrm>
            <a:off x="7620000" y="3487293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86E3F2A-6021-4777-A7FF-F1B63A2650FF}"/>
              </a:ext>
            </a:extLst>
          </p:cNvPr>
          <p:cNvSpPr/>
          <p:nvPr/>
        </p:nvSpPr>
        <p:spPr>
          <a:xfrm>
            <a:off x="5867400" y="3970877"/>
            <a:ext cx="875156" cy="249745"/>
          </a:xfrm>
          <a:custGeom>
            <a:avLst/>
            <a:gdLst/>
            <a:ahLst/>
            <a:cxnLst/>
            <a:rect l="l" t="t" r="r" b="b"/>
            <a:pathLst>
              <a:path w="431800" h="287274">
                <a:moveTo>
                  <a:pt x="0" y="143637"/>
                </a:moveTo>
                <a:lnTo>
                  <a:pt x="2825" y="120327"/>
                </a:lnTo>
                <a:lnTo>
                  <a:pt x="11006" y="98218"/>
                </a:lnTo>
                <a:lnTo>
                  <a:pt x="24097" y="77607"/>
                </a:lnTo>
                <a:lnTo>
                  <a:pt x="41655" y="58786"/>
                </a:lnTo>
                <a:lnTo>
                  <a:pt x="63234" y="42052"/>
                </a:lnTo>
                <a:lnTo>
                  <a:pt x="88391" y="27700"/>
                </a:lnTo>
                <a:lnTo>
                  <a:pt x="102172" y="21509"/>
                </a:lnTo>
                <a:lnTo>
                  <a:pt x="116680" y="16023"/>
                </a:lnTo>
                <a:lnTo>
                  <a:pt x="131861" y="11281"/>
                </a:lnTo>
                <a:lnTo>
                  <a:pt x="147658" y="7318"/>
                </a:lnTo>
                <a:lnTo>
                  <a:pt x="164016" y="4171"/>
                </a:lnTo>
                <a:lnTo>
                  <a:pt x="180879" y="1878"/>
                </a:lnTo>
                <a:lnTo>
                  <a:pt x="198192" y="475"/>
                </a:lnTo>
                <a:lnTo>
                  <a:pt x="215900" y="0"/>
                </a:lnTo>
                <a:lnTo>
                  <a:pt x="233607" y="475"/>
                </a:lnTo>
                <a:lnTo>
                  <a:pt x="250920" y="1878"/>
                </a:lnTo>
                <a:lnTo>
                  <a:pt x="267783" y="4171"/>
                </a:lnTo>
                <a:lnTo>
                  <a:pt x="284141" y="7318"/>
                </a:lnTo>
                <a:lnTo>
                  <a:pt x="299938" y="11281"/>
                </a:lnTo>
                <a:lnTo>
                  <a:pt x="315119" y="16023"/>
                </a:lnTo>
                <a:lnTo>
                  <a:pt x="329627" y="21509"/>
                </a:lnTo>
                <a:lnTo>
                  <a:pt x="343408" y="27700"/>
                </a:lnTo>
                <a:lnTo>
                  <a:pt x="356406" y="34560"/>
                </a:lnTo>
                <a:lnTo>
                  <a:pt x="379829" y="50140"/>
                </a:lnTo>
                <a:lnTo>
                  <a:pt x="399453" y="67954"/>
                </a:lnTo>
                <a:lnTo>
                  <a:pt x="414833" y="87707"/>
                </a:lnTo>
                <a:lnTo>
                  <a:pt x="425525" y="109104"/>
                </a:lnTo>
                <a:lnTo>
                  <a:pt x="431084" y="131850"/>
                </a:lnTo>
                <a:lnTo>
                  <a:pt x="431800" y="143637"/>
                </a:lnTo>
                <a:lnTo>
                  <a:pt x="431084" y="155415"/>
                </a:lnTo>
                <a:lnTo>
                  <a:pt x="425525" y="178149"/>
                </a:lnTo>
                <a:lnTo>
                  <a:pt x="414833" y="199539"/>
                </a:lnTo>
                <a:lnTo>
                  <a:pt x="399453" y="219291"/>
                </a:lnTo>
                <a:lnTo>
                  <a:pt x="379829" y="237107"/>
                </a:lnTo>
                <a:lnTo>
                  <a:pt x="356406" y="252692"/>
                </a:lnTo>
                <a:lnTo>
                  <a:pt x="343408" y="259555"/>
                </a:lnTo>
                <a:lnTo>
                  <a:pt x="329627" y="265749"/>
                </a:lnTo>
                <a:lnTo>
                  <a:pt x="315119" y="271238"/>
                </a:lnTo>
                <a:lnTo>
                  <a:pt x="299938" y="275983"/>
                </a:lnTo>
                <a:lnTo>
                  <a:pt x="284141" y="279949"/>
                </a:lnTo>
                <a:lnTo>
                  <a:pt x="267783" y="283098"/>
                </a:lnTo>
                <a:lnTo>
                  <a:pt x="250920" y="285393"/>
                </a:lnTo>
                <a:lnTo>
                  <a:pt x="233607" y="286797"/>
                </a:lnTo>
                <a:lnTo>
                  <a:pt x="215900" y="287274"/>
                </a:lnTo>
                <a:lnTo>
                  <a:pt x="198192" y="286797"/>
                </a:lnTo>
                <a:lnTo>
                  <a:pt x="180879" y="285393"/>
                </a:lnTo>
                <a:lnTo>
                  <a:pt x="164016" y="283098"/>
                </a:lnTo>
                <a:lnTo>
                  <a:pt x="147658" y="279949"/>
                </a:lnTo>
                <a:lnTo>
                  <a:pt x="131861" y="275983"/>
                </a:lnTo>
                <a:lnTo>
                  <a:pt x="116680" y="271238"/>
                </a:lnTo>
                <a:lnTo>
                  <a:pt x="102172" y="265749"/>
                </a:lnTo>
                <a:lnTo>
                  <a:pt x="88391" y="259555"/>
                </a:lnTo>
                <a:lnTo>
                  <a:pt x="75393" y="252692"/>
                </a:lnTo>
                <a:lnTo>
                  <a:pt x="51970" y="237107"/>
                </a:lnTo>
                <a:lnTo>
                  <a:pt x="32346" y="219291"/>
                </a:lnTo>
                <a:lnTo>
                  <a:pt x="16966" y="199539"/>
                </a:lnTo>
                <a:lnTo>
                  <a:pt x="6274" y="178149"/>
                </a:lnTo>
                <a:lnTo>
                  <a:pt x="715" y="155415"/>
                </a:lnTo>
                <a:lnTo>
                  <a:pt x="0" y="1436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27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6DFD8583-349C-4DDB-AD70-BDBD2DA5AD94}"/>
              </a:ext>
            </a:extLst>
          </p:cNvPr>
          <p:cNvSpPr txBox="1"/>
          <p:nvPr/>
        </p:nvSpPr>
        <p:spPr>
          <a:xfrm>
            <a:off x="14495" y="4876800"/>
            <a:ext cx="91440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spc="0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3400" y="5181600"/>
            <a:ext cx="6635562" cy="119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508">
              <a:lnSpc>
                <a:spcPts val="2135"/>
              </a:lnSpc>
              <a:spcBef>
                <a:spcPts val="106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BC192BA-1321-4CF3-8A6E-13CDD0CD44C0}"/>
              </a:ext>
            </a:extLst>
          </p:cNvPr>
          <p:cNvSpPr txBox="1"/>
          <p:nvPr/>
        </p:nvSpPr>
        <p:spPr>
          <a:xfrm>
            <a:off x="202569" y="993488"/>
            <a:ext cx="8729980" cy="427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Olá! Para prosseguir a análise, vamos iniciar identificando os tipos de acesso ao dados do </a:t>
            </a:r>
            <a:r>
              <a:rPr lang="pt-B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Datasus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!</a:t>
            </a:r>
            <a:r>
              <a:rPr lang="pt-BR" sz="24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D7FAA34-EE2C-9F2D-E460-CA8523A31A93}"/>
              </a:ext>
            </a:extLst>
          </p:cNvPr>
          <p:cNvSpPr txBox="1"/>
          <p:nvPr/>
        </p:nvSpPr>
        <p:spPr>
          <a:xfrm>
            <a:off x="202569" y="2802050"/>
            <a:ext cx="8181513" cy="1377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24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Então, vamos iniciar pelo acesso ao portal do </a:t>
            </a:r>
            <a:r>
              <a:rPr lang="pt-BR" sz="240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Datasus</a:t>
            </a:r>
            <a:r>
              <a:rPr lang="pt-BR" sz="24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lang="pt-BR" sz="2400" u="heavy" spc="29" dirty="0">
                <a:solidFill>
                  <a:srgbClr val="5F5F5F"/>
                </a:solidFill>
                <a:latin typeface="+mj-lt"/>
                <a:cs typeface="Calibri"/>
                <a:hlinkClick r:id="rId2"/>
              </a:rPr>
              <a:t>ww</a:t>
            </a:r>
            <a:r>
              <a:rPr lang="pt-BR" sz="2400" u="heavy" spc="-109" dirty="0">
                <a:solidFill>
                  <a:srgbClr val="5F5F5F"/>
                </a:solidFill>
                <a:latin typeface="+mj-lt"/>
                <a:cs typeface="Calibri"/>
                <a:hlinkClick r:id="rId2"/>
              </a:rPr>
              <a:t>w</a:t>
            </a:r>
            <a:r>
              <a:rPr lang="pt-BR" sz="2400" u="heavy" spc="4" dirty="0">
                <a:solidFill>
                  <a:srgbClr val="5F5F5F"/>
                </a:solidFill>
                <a:latin typeface="+mj-lt"/>
                <a:cs typeface="Calibri"/>
                <a:hlinkClick r:id="rId2"/>
              </a:rPr>
              <a:t>.datasus.saude.gov.br</a:t>
            </a:r>
            <a:r>
              <a:rPr lang="pt-BR" sz="2400" u="heavy" spc="4" dirty="0">
                <a:solidFill>
                  <a:srgbClr val="5F5F5F"/>
                </a:solidFill>
                <a:latin typeface="+mj-lt"/>
                <a:cs typeface="Calibri"/>
              </a:rPr>
              <a:t>)</a:t>
            </a:r>
            <a:r>
              <a:rPr lang="pt-BR" sz="24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para identificar a magnitude dos eventos fatais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que acometeram os trabalhadores,</a:t>
            </a:r>
            <a:r>
              <a:rPr lang="pt-BR" sz="24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 partir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 </a:t>
            </a:r>
            <a:r>
              <a:rPr lang="pt-BR" sz="240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base de dados do SIM.</a:t>
            </a:r>
            <a:endParaRPr lang="pt-BR" sz="2400" spc="-4" baseline="273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C1D705F-657D-BCF8-3FFF-65C3E9EA999D}"/>
              </a:ext>
            </a:extLst>
          </p:cNvPr>
          <p:cNvSpPr txBox="1"/>
          <p:nvPr/>
        </p:nvSpPr>
        <p:spPr>
          <a:xfrm>
            <a:off x="202569" y="1687797"/>
            <a:ext cx="7991793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endParaRPr lang="pt-BR" sz="2400" i="0" u="none" strike="noStrike" baseline="0" dirty="0">
              <a:latin typeface="+mj-lt"/>
            </a:endParaRPr>
          </a:p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2400" i="0" u="none" strike="noStrike" baseline="0" dirty="0">
                <a:latin typeface="+mj-lt"/>
              </a:rPr>
              <a:t>Vamos fazer algumas atividades práticas por meio de navegação guiada</a:t>
            </a:r>
            <a:r>
              <a:rPr lang="pt-BR" sz="2400" dirty="0">
                <a:latin typeface="+mj-lt"/>
              </a:rPr>
              <a:t> para ver como isso funciona.</a:t>
            </a:r>
            <a:endParaRPr lang="pt-BR" sz="2400" i="0" u="none" strike="noStrike" baseline="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08C4EA-5B8A-42A1-BBFA-2054B80B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746"/>
            <a:ext cx="9144000" cy="507305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76675" y="5604431"/>
            <a:ext cx="8589899" cy="936562"/>
          </a:xfrm>
          <a:custGeom>
            <a:avLst/>
            <a:gdLst/>
            <a:ahLst/>
            <a:cxnLst/>
            <a:rect l="l" t="t" r="r" b="b"/>
            <a:pathLst>
              <a:path w="8589899" h="936561">
                <a:moveTo>
                  <a:pt x="8589899" y="695248"/>
                </a:moveTo>
                <a:lnTo>
                  <a:pt x="1152525" y="546303"/>
                </a:lnTo>
                <a:lnTo>
                  <a:pt x="1152525" y="0"/>
                </a:lnTo>
                <a:lnTo>
                  <a:pt x="0" y="0"/>
                </a:lnTo>
                <a:lnTo>
                  <a:pt x="0" y="936561"/>
                </a:lnTo>
                <a:lnTo>
                  <a:pt x="1152525" y="936561"/>
                </a:lnTo>
                <a:lnTo>
                  <a:pt x="1152525" y="780453"/>
                </a:lnTo>
                <a:lnTo>
                  <a:pt x="8589899" y="695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202" y="5636777"/>
            <a:ext cx="8915400" cy="936561"/>
          </a:xfrm>
          <a:custGeom>
            <a:avLst/>
            <a:gdLst/>
            <a:ahLst/>
            <a:cxnLst/>
            <a:rect l="l" t="t" r="r" b="b"/>
            <a:pathLst>
              <a:path w="8589899" h="936561">
                <a:moveTo>
                  <a:pt x="0" y="0"/>
                </a:moveTo>
                <a:lnTo>
                  <a:pt x="672299" y="0"/>
                </a:lnTo>
                <a:lnTo>
                  <a:pt x="960437" y="0"/>
                </a:lnTo>
                <a:lnTo>
                  <a:pt x="1152525" y="0"/>
                </a:lnTo>
                <a:lnTo>
                  <a:pt x="1152525" y="546303"/>
                </a:lnTo>
                <a:lnTo>
                  <a:pt x="8589899" y="695248"/>
                </a:lnTo>
                <a:lnTo>
                  <a:pt x="1152525" y="780453"/>
                </a:lnTo>
                <a:lnTo>
                  <a:pt x="1152525" y="936561"/>
                </a:lnTo>
                <a:lnTo>
                  <a:pt x="960437" y="936561"/>
                </a:lnTo>
                <a:lnTo>
                  <a:pt x="672299" y="936561"/>
                </a:lnTo>
                <a:lnTo>
                  <a:pt x="0" y="936561"/>
                </a:lnTo>
                <a:lnTo>
                  <a:pt x="0" y="780453"/>
                </a:lnTo>
                <a:lnTo>
                  <a:pt x="0" y="5463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257" y="235100"/>
            <a:ext cx="8455343" cy="75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cs typeface="Arial"/>
              </a:rPr>
              <a:t>Ass</a:t>
            </a:r>
            <a:r>
              <a:rPr sz="2400" spc="4" dirty="0">
                <a:cs typeface="Arial"/>
              </a:rPr>
              <a:t>i</a:t>
            </a:r>
            <a:r>
              <a:rPr sz="2400" spc="0" dirty="0">
                <a:cs typeface="Arial"/>
              </a:rPr>
              <a:t>m, v</a:t>
            </a:r>
            <a:r>
              <a:rPr sz="2400" spc="-9" dirty="0">
                <a:cs typeface="Arial"/>
              </a:rPr>
              <a:t>a</a:t>
            </a:r>
            <a:r>
              <a:rPr sz="2400" spc="0" dirty="0">
                <a:cs typeface="Arial"/>
              </a:rPr>
              <a:t>m</a:t>
            </a:r>
            <a:r>
              <a:rPr sz="2400" spc="-9" dirty="0">
                <a:cs typeface="Arial"/>
              </a:rPr>
              <a:t>o</a:t>
            </a:r>
            <a:r>
              <a:rPr sz="2400" spc="0" dirty="0">
                <a:cs typeface="Arial"/>
              </a:rPr>
              <a:t>s</a:t>
            </a:r>
            <a:r>
              <a:rPr sz="2400" spc="34" dirty="0">
                <a:cs typeface="Arial"/>
              </a:rPr>
              <a:t> </a:t>
            </a:r>
            <a:r>
              <a:rPr sz="2400" spc="0" dirty="0">
                <a:cs typeface="Arial"/>
              </a:rPr>
              <a:t>u</a:t>
            </a:r>
            <a:r>
              <a:rPr sz="2400" spc="-9" dirty="0">
                <a:cs typeface="Arial"/>
              </a:rPr>
              <a:t>t</a:t>
            </a:r>
            <a:r>
              <a:rPr sz="2400" spc="0" dirty="0">
                <a:cs typeface="Arial"/>
              </a:rPr>
              <a:t>il</a:t>
            </a:r>
            <a:r>
              <a:rPr sz="2400" spc="4" dirty="0">
                <a:cs typeface="Arial"/>
              </a:rPr>
              <a:t>i</a:t>
            </a:r>
            <a:r>
              <a:rPr sz="2400" spc="0" dirty="0">
                <a:cs typeface="Arial"/>
              </a:rPr>
              <a:t>zar</a:t>
            </a:r>
            <a:r>
              <a:rPr sz="2400" spc="9" dirty="0">
                <a:cs typeface="Arial"/>
              </a:rPr>
              <a:t> </a:t>
            </a:r>
            <a:r>
              <a:rPr sz="2400" spc="0" dirty="0">
                <a:cs typeface="Arial"/>
              </a:rPr>
              <a:t>t</a:t>
            </a:r>
            <a:r>
              <a:rPr sz="2400" spc="-9" dirty="0">
                <a:cs typeface="Arial"/>
              </a:rPr>
              <a:t>o</a:t>
            </a:r>
            <a:r>
              <a:rPr sz="2400" spc="0" dirty="0">
                <a:cs typeface="Arial"/>
              </a:rPr>
              <a:t>d</a:t>
            </a:r>
            <a:r>
              <a:rPr sz="2400" spc="-9" dirty="0">
                <a:cs typeface="Arial"/>
              </a:rPr>
              <a:t>o</a:t>
            </a:r>
            <a:r>
              <a:rPr sz="2400" spc="0" dirty="0">
                <a:cs typeface="Arial"/>
              </a:rPr>
              <a:t>s</a:t>
            </a:r>
            <a:r>
              <a:rPr sz="2400" spc="34" dirty="0">
                <a:cs typeface="Arial"/>
              </a:rPr>
              <a:t> </a:t>
            </a:r>
            <a:r>
              <a:rPr sz="2400" spc="0" dirty="0">
                <a:cs typeface="Arial"/>
              </a:rPr>
              <a:t>os d</a:t>
            </a:r>
            <a:r>
              <a:rPr sz="2400" spc="-9" dirty="0">
                <a:cs typeface="Arial"/>
              </a:rPr>
              <a:t>a</a:t>
            </a:r>
            <a:r>
              <a:rPr sz="2400" spc="0" dirty="0">
                <a:cs typeface="Arial"/>
              </a:rPr>
              <a:t>d</a:t>
            </a:r>
            <a:r>
              <a:rPr sz="2400" spc="-9" dirty="0">
                <a:cs typeface="Arial"/>
              </a:rPr>
              <a:t>o</a:t>
            </a:r>
            <a:r>
              <a:rPr sz="2400" spc="0" dirty="0">
                <a:cs typeface="Arial"/>
              </a:rPr>
              <a:t>s</a:t>
            </a:r>
            <a:r>
              <a:rPr sz="2400" spc="54" dirty="0">
                <a:cs typeface="Arial"/>
              </a:rPr>
              <a:t> </a:t>
            </a:r>
            <a:r>
              <a:rPr sz="2400" spc="0" dirty="0" err="1">
                <a:cs typeface="Arial"/>
              </a:rPr>
              <a:t>r</a:t>
            </a:r>
            <a:r>
              <a:rPr sz="2400" spc="-9" dirty="0" err="1">
                <a:cs typeface="Arial"/>
              </a:rPr>
              <a:t>e</a:t>
            </a:r>
            <a:r>
              <a:rPr sz="2400" spc="0" dirty="0" err="1">
                <a:cs typeface="Arial"/>
              </a:rPr>
              <a:t>f</a:t>
            </a:r>
            <a:r>
              <a:rPr sz="2400" spc="-9" dirty="0" err="1">
                <a:cs typeface="Arial"/>
              </a:rPr>
              <a:t>e</a:t>
            </a:r>
            <a:r>
              <a:rPr sz="2400" spc="0" dirty="0" err="1">
                <a:cs typeface="Arial"/>
              </a:rPr>
              <a:t>r</a:t>
            </a:r>
            <a:r>
              <a:rPr sz="2400" spc="-9" dirty="0" err="1">
                <a:cs typeface="Arial"/>
              </a:rPr>
              <a:t>e</a:t>
            </a:r>
            <a:r>
              <a:rPr sz="2400" spc="0" dirty="0" err="1">
                <a:cs typeface="Arial"/>
              </a:rPr>
              <a:t>n</a:t>
            </a:r>
            <a:r>
              <a:rPr sz="2400" spc="-9" dirty="0" err="1">
                <a:cs typeface="Arial"/>
              </a:rPr>
              <a:t>t</a:t>
            </a:r>
            <a:r>
              <a:rPr sz="2400" spc="0" dirty="0" err="1">
                <a:cs typeface="Arial"/>
              </a:rPr>
              <a:t>es</a:t>
            </a:r>
            <a:r>
              <a:rPr lang="pt-BR" sz="2400" spc="0" dirty="0">
                <a:cs typeface="Arial"/>
              </a:rPr>
              <a:t> aos</a:t>
            </a:r>
            <a:endParaRPr sz="2400" dirty="0">
              <a:cs typeface="Arial"/>
            </a:endParaRPr>
          </a:p>
          <a:p>
            <a:pPr marL="12700" marR="49529">
              <a:lnSpc>
                <a:spcPct val="95825"/>
              </a:lnSpc>
            </a:pPr>
            <a:r>
              <a:rPr sz="2400" spc="-9" dirty="0" err="1">
                <a:cs typeface="Arial"/>
              </a:rPr>
              <a:t>m</a:t>
            </a:r>
            <a:r>
              <a:rPr sz="2400" spc="0" dirty="0" err="1">
                <a:cs typeface="Arial"/>
              </a:rPr>
              <a:t>u</a:t>
            </a:r>
            <a:r>
              <a:rPr sz="2400" spc="-14" dirty="0" err="1">
                <a:cs typeface="Arial"/>
              </a:rPr>
              <a:t>n</a:t>
            </a:r>
            <a:r>
              <a:rPr sz="2400" spc="0" dirty="0" err="1">
                <a:cs typeface="Arial"/>
              </a:rPr>
              <a:t>icí</a:t>
            </a:r>
            <a:r>
              <a:rPr sz="2400" spc="-9" dirty="0" err="1">
                <a:cs typeface="Arial"/>
              </a:rPr>
              <a:t>p</a:t>
            </a:r>
            <a:r>
              <a:rPr sz="2400" spc="0" dirty="0" err="1">
                <a:cs typeface="Arial"/>
              </a:rPr>
              <a:t>ios</a:t>
            </a:r>
            <a:r>
              <a:rPr sz="2400" spc="29" dirty="0">
                <a:cs typeface="Arial"/>
              </a:rPr>
              <a:t> </a:t>
            </a:r>
            <a:r>
              <a:rPr sz="2400" spc="0" dirty="0">
                <a:cs typeface="Arial"/>
              </a:rPr>
              <a:t>d</a:t>
            </a:r>
            <a:r>
              <a:rPr lang="pt-BR" sz="2400" spc="0" dirty="0">
                <a:cs typeface="Arial"/>
              </a:rPr>
              <a:t>o Rio Grande do Sul.</a:t>
            </a:r>
            <a:endParaRPr sz="2400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57" y="1019601"/>
            <a:ext cx="7716748" cy="65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pt-BR" sz="2400" spc="0" dirty="0">
                <a:cs typeface="Arial"/>
              </a:rPr>
              <a:t>Para isso r</a:t>
            </a:r>
            <a:r>
              <a:rPr sz="2400" spc="0" dirty="0">
                <a:cs typeface="Arial"/>
              </a:rPr>
              <a:t>ole a </a:t>
            </a:r>
            <a:r>
              <a:rPr sz="2400" spc="-4" dirty="0">
                <a:cs typeface="Arial"/>
              </a:rPr>
              <a:t>t</a:t>
            </a:r>
            <a:r>
              <a:rPr sz="2400" spc="0" dirty="0">
                <a:cs typeface="Arial"/>
              </a:rPr>
              <a:t>ab</a:t>
            </a:r>
            <a:r>
              <a:rPr sz="2400" spc="-4" dirty="0">
                <a:cs typeface="Arial"/>
              </a:rPr>
              <a:t>e</a:t>
            </a:r>
            <a:r>
              <a:rPr sz="2400" spc="0" dirty="0">
                <a:cs typeface="Arial"/>
              </a:rPr>
              <a:t>la </a:t>
            </a:r>
            <a:r>
              <a:rPr sz="2400" spc="-4" dirty="0">
                <a:cs typeface="Arial"/>
              </a:rPr>
              <a:t>p</a:t>
            </a:r>
            <a:r>
              <a:rPr sz="2400" spc="0" dirty="0">
                <a:cs typeface="Arial"/>
              </a:rPr>
              <a:t>ara </a:t>
            </a:r>
            <a:r>
              <a:rPr sz="2400" spc="0" dirty="0" err="1">
                <a:cs typeface="Arial"/>
              </a:rPr>
              <a:t>bai</a:t>
            </a:r>
            <a:r>
              <a:rPr sz="2400" spc="-4" dirty="0" err="1">
                <a:cs typeface="Arial"/>
              </a:rPr>
              <a:t>x</a:t>
            </a:r>
            <a:r>
              <a:rPr sz="2400" spc="0" dirty="0" err="1">
                <a:cs typeface="Arial"/>
              </a:rPr>
              <a:t>o</a:t>
            </a:r>
            <a:r>
              <a:rPr sz="2400" spc="0" dirty="0">
                <a:cs typeface="Arial"/>
              </a:rPr>
              <a:t> </a:t>
            </a:r>
            <a:r>
              <a:rPr sz="2400" spc="-4" dirty="0" err="1">
                <a:cs typeface="Arial"/>
              </a:rPr>
              <a:t>a</a:t>
            </a:r>
            <a:r>
              <a:rPr sz="2400" spc="0" dirty="0" err="1">
                <a:cs typeface="Arial"/>
              </a:rPr>
              <a:t>té</a:t>
            </a:r>
            <a:r>
              <a:rPr lang="pt-BR" sz="2400" spc="0" dirty="0">
                <a:cs typeface="Arial"/>
              </a:rPr>
              <a:t> último</a:t>
            </a:r>
            <a:r>
              <a:rPr sz="2400" spc="0" dirty="0">
                <a:cs typeface="Arial"/>
              </a:rPr>
              <a:t> </a:t>
            </a:r>
            <a:r>
              <a:rPr lang="pt-BR" sz="2400" spc="0" dirty="0">
                <a:cs typeface="Arial"/>
              </a:rPr>
              <a:t>código para </a:t>
            </a:r>
            <a:r>
              <a:rPr sz="2400" spc="0" dirty="0" err="1">
                <a:cs typeface="Arial"/>
              </a:rPr>
              <a:t>i</a:t>
            </a:r>
            <a:r>
              <a:rPr sz="2400" spc="-4" dirty="0" err="1">
                <a:cs typeface="Arial"/>
              </a:rPr>
              <a:t>d</a:t>
            </a:r>
            <a:r>
              <a:rPr sz="2400" spc="0" dirty="0" err="1">
                <a:cs typeface="Arial"/>
              </a:rPr>
              <a:t>en</a:t>
            </a:r>
            <a:r>
              <a:rPr sz="2400" spc="-4" dirty="0" err="1">
                <a:cs typeface="Arial"/>
              </a:rPr>
              <a:t>t</a:t>
            </a:r>
            <a:r>
              <a:rPr sz="2400" spc="0" dirty="0" err="1">
                <a:cs typeface="Arial"/>
              </a:rPr>
              <a:t>i</a:t>
            </a:r>
            <a:r>
              <a:rPr sz="2400" spc="14" dirty="0" err="1">
                <a:cs typeface="Arial"/>
              </a:rPr>
              <a:t>f</a:t>
            </a:r>
            <a:r>
              <a:rPr sz="2400" spc="0" dirty="0" err="1">
                <a:cs typeface="Arial"/>
              </a:rPr>
              <a:t>icar</a:t>
            </a:r>
            <a:r>
              <a:rPr sz="2400" spc="-25" dirty="0">
                <a:cs typeface="Arial"/>
              </a:rPr>
              <a:t> </a:t>
            </a:r>
            <a:r>
              <a:rPr sz="2400" spc="0" dirty="0">
                <a:cs typeface="Arial"/>
              </a:rPr>
              <a:t>o</a:t>
            </a:r>
            <a:r>
              <a:rPr lang="pt-BR" sz="2400" spc="0" dirty="0">
                <a:cs typeface="Arial"/>
              </a:rPr>
              <a:t> </a:t>
            </a:r>
            <a:r>
              <a:rPr lang="pt-BR" sz="2400" b="1" spc="0" dirty="0">
                <a:cs typeface="Arial"/>
              </a:rPr>
              <a:t>&lt;CODMUNOCOR&gt; com inicio 43</a:t>
            </a:r>
            <a:endParaRPr lang="pt-BR" sz="2400" dirty="0">
              <a:cs typeface="Arial"/>
            </a:endParaRP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6502" y="5762150"/>
            <a:ext cx="748479" cy="843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85" marR="120489" algn="ctr">
              <a:lnSpc>
                <a:spcPts val="1530"/>
              </a:lnSpc>
              <a:spcBef>
                <a:spcPts val="76"/>
              </a:spcBef>
            </a:pPr>
            <a:r>
              <a:rPr sz="1400" b="1" spc="9" dirty="0">
                <a:latin typeface="Arial"/>
                <a:cs typeface="Arial"/>
              </a:rPr>
              <a:t>R</a:t>
            </a:r>
            <a:r>
              <a:rPr sz="1400" b="1" spc="4" dirty="0">
                <a:latin typeface="Arial"/>
                <a:cs typeface="Arial"/>
              </a:rPr>
              <a:t>o</a:t>
            </a:r>
            <a:r>
              <a:rPr sz="1400" b="1" spc="-9" dirty="0">
                <a:latin typeface="Arial"/>
                <a:cs typeface="Arial"/>
              </a:rPr>
              <a:t>l</a:t>
            </a:r>
            <a:r>
              <a:rPr sz="1400" b="1" spc="0" dirty="0">
                <a:latin typeface="Arial"/>
                <a:cs typeface="Arial"/>
              </a:rPr>
              <a:t>ar</a:t>
            </a:r>
            <a:endParaRPr sz="1400" dirty="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</a:pPr>
            <a:r>
              <a:rPr sz="1400" b="1" spc="0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 </a:t>
            </a:r>
            <a:r>
              <a:rPr sz="1400" b="1" spc="4" dirty="0">
                <a:latin typeface="Arial"/>
                <a:cs typeface="Arial"/>
              </a:rPr>
              <a:t>p</a:t>
            </a:r>
            <a:r>
              <a:rPr sz="1400" b="1" spc="0" dirty="0">
                <a:latin typeface="Arial"/>
                <a:cs typeface="Arial"/>
              </a:rPr>
              <a:t>á</a:t>
            </a:r>
            <a:r>
              <a:rPr sz="1400" b="1" spc="4" dirty="0">
                <a:latin typeface="Arial"/>
                <a:cs typeface="Arial"/>
              </a:rPr>
              <a:t>g</a:t>
            </a:r>
            <a:r>
              <a:rPr sz="1400" b="1" spc="-9" dirty="0">
                <a:latin typeface="Arial"/>
                <a:cs typeface="Arial"/>
              </a:rPr>
              <a:t>i</a:t>
            </a:r>
            <a:r>
              <a:rPr sz="1400" b="1" spc="4" dirty="0">
                <a:latin typeface="Arial"/>
                <a:cs typeface="Arial"/>
              </a:rPr>
              <a:t>n</a:t>
            </a:r>
            <a:r>
              <a:rPr sz="1400" b="1" spc="0" dirty="0">
                <a:latin typeface="Arial"/>
                <a:cs typeface="Arial"/>
              </a:rPr>
              <a:t>a </a:t>
            </a:r>
            <a:r>
              <a:rPr sz="1400" b="1" spc="4" dirty="0">
                <a:latin typeface="Arial"/>
                <a:cs typeface="Arial"/>
              </a:rPr>
              <a:t>p</a:t>
            </a:r>
            <a:r>
              <a:rPr sz="1400" b="1" spc="0" dirty="0">
                <a:latin typeface="Arial"/>
                <a:cs typeface="Arial"/>
              </a:rPr>
              <a:t>ara </a:t>
            </a:r>
            <a:r>
              <a:rPr sz="1400" b="1" spc="4" dirty="0">
                <a:latin typeface="Arial"/>
                <a:cs typeface="Arial"/>
              </a:rPr>
              <a:t>b</a:t>
            </a:r>
            <a:r>
              <a:rPr sz="1400" b="1" spc="0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i</a:t>
            </a:r>
            <a:r>
              <a:rPr sz="1400" b="1" spc="0" dirty="0">
                <a:latin typeface="Arial"/>
                <a:cs typeface="Arial"/>
              </a:rPr>
              <a:t>xo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961B825B-715D-42BA-BD8B-73EC9FECF704}"/>
              </a:ext>
            </a:extLst>
          </p:cNvPr>
          <p:cNvSpPr/>
          <p:nvPr/>
        </p:nvSpPr>
        <p:spPr>
          <a:xfrm>
            <a:off x="7086600" y="1676400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C4F1ABB-12B1-4160-A23A-08045E53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11658" y="6265926"/>
            <a:ext cx="688542" cy="287274"/>
          </a:xfrm>
          <a:custGeom>
            <a:avLst/>
            <a:gdLst/>
            <a:ahLst/>
            <a:cxnLst/>
            <a:rect l="l" t="t" r="r" b="b"/>
            <a:pathLst>
              <a:path w="431800" h="287274">
                <a:moveTo>
                  <a:pt x="0" y="143637"/>
                </a:moveTo>
                <a:lnTo>
                  <a:pt x="2825" y="120327"/>
                </a:lnTo>
                <a:lnTo>
                  <a:pt x="11006" y="98218"/>
                </a:lnTo>
                <a:lnTo>
                  <a:pt x="24097" y="77607"/>
                </a:lnTo>
                <a:lnTo>
                  <a:pt x="41655" y="58786"/>
                </a:lnTo>
                <a:lnTo>
                  <a:pt x="63234" y="42052"/>
                </a:lnTo>
                <a:lnTo>
                  <a:pt x="88391" y="27700"/>
                </a:lnTo>
                <a:lnTo>
                  <a:pt x="102172" y="21509"/>
                </a:lnTo>
                <a:lnTo>
                  <a:pt x="116680" y="16023"/>
                </a:lnTo>
                <a:lnTo>
                  <a:pt x="131861" y="11281"/>
                </a:lnTo>
                <a:lnTo>
                  <a:pt x="147658" y="7318"/>
                </a:lnTo>
                <a:lnTo>
                  <a:pt x="164016" y="4171"/>
                </a:lnTo>
                <a:lnTo>
                  <a:pt x="180879" y="1878"/>
                </a:lnTo>
                <a:lnTo>
                  <a:pt x="198192" y="475"/>
                </a:lnTo>
                <a:lnTo>
                  <a:pt x="215900" y="0"/>
                </a:lnTo>
                <a:lnTo>
                  <a:pt x="233607" y="475"/>
                </a:lnTo>
                <a:lnTo>
                  <a:pt x="250920" y="1878"/>
                </a:lnTo>
                <a:lnTo>
                  <a:pt x="267783" y="4171"/>
                </a:lnTo>
                <a:lnTo>
                  <a:pt x="284141" y="7318"/>
                </a:lnTo>
                <a:lnTo>
                  <a:pt x="299938" y="11281"/>
                </a:lnTo>
                <a:lnTo>
                  <a:pt x="315119" y="16023"/>
                </a:lnTo>
                <a:lnTo>
                  <a:pt x="329627" y="21509"/>
                </a:lnTo>
                <a:lnTo>
                  <a:pt x="343408" y="27700"/>
                </a:lnTo>
                <a:lnTo>
                  <a:pt x="356406" y="34560"/>
                </a:lnTo>
                <a:lnTo>
                  <a:pt x="379829" y="50140"/>
                </a:lnTo>
                <a:lnTo>
                  <a:pt x="399453" y="67954"/>
                </a:lnTo>
                <a:lnTo>
                  <a:pt x="414833" y="87707"/>
                </a:lnTo>
                <a:lnTo>
                  <a:pt x="425525" y="109104"/>
                </a:lnTo>
                <a:lnTo>
                  <a:pt x="431084" y="131850"/>
                </a:lnTo>
                <a:lnTo>
                  <a:pt x="431800" y="143637"/>
                </a:lnTo>
                <a:lnTo>
                  <a:pt x="431084" y="155415"/>
                </a:lnTo>
                <a:lnTo>
                  <a:pt x="425525" y="178149"/>
                </a:lnTo>
                <a:lnTo>
                  <a:pt x="414833" y="199539"/>
                </a:lnTo>
                <a:lnTo>
                  <a:pt x="399453" y="219291"/>
                </a:lnTo>
                <a:lnTo>
                  <a:pt x="379829" y="237107"/>
                </a:lnTo>
                <a:lnTo>
                  <a:pt x="356406" y="252692"/>
                </a:lnTo>
                <a:lnTo>
                  <a:pt x="343408" y="259555"/>
                </a:lnTo>
                <a:lnTo>
                  <a:pt x="329627" y="265749"/>
                </a:lnTo>
                <a:lnTo>
                  <a:pt x="315119" y="271238"/>
                </a:lnTo>
                <a:lnTo>
                  <a:pt x="299938" y="275983"/>
                </a:lnTo>
                <a:lnTo>
                  <a:pt x="284141" y="279949"/>
                </a:lnTo>
                <a:lnTo>
                  <a:pt x="267783" y="283098"/>
                </a:lnTo>
                <a:lnTo>
                  <a:pt x="250920" y="285393"/>
                </a:lnTo>
                <a:lnTo>
                  <a:pt x="233607" y="286797"/>
                </a:lnTo>
                <a:lnTo>
                  <a:pt x="215900" y="287274"/>
                </a:lnTo>
                <a:lnTo>
                  <a:pt x="198192" y="286797"/>
                </a:lnTo>
                <a:lnTo>
                  <a:pt x="180879" y="285393"/>
                </a:lnTo>
                <a:lnTo>
                  <a:pt x="164016" y="283098"/>
                </a:lnTo>
                <a:lnTo>
                  <a:pt x="147658" y="279949"/>
                </a:lnTo>
                <a:lnTo>
                  <a:pt x="131861" y="275983"/>
                </a:lnTo>
                <a:lnTo>
                  <a:pt x="116680" y="271238"/>
                </a:lnTo>
                <a:lnTo>
                  <a:pt x="102172" y="265749"/>
                </a:lnTo>
                <a:lnTo>
                  <a:pt x="88391" y="259555"/>
                </a:lnTo>
                <a:lnTo>
                  <a:pt x="75393" y="252692"/>
                </a:lnTo>
                <a:lnTo>
                  <a:pt x="51970" y="237107"/>
                </a:lnTo>
                <a:lnTo>
                  <a:pt x="32346" y="219291"/>
                </a:lnTo>
                <a:lnTo>
                  <a:pt x="16966" y="199539"/>
                </a:lnTo>
                <a:lnTo>
                  <a:pt x="6274" y="178149"/>
                </a:lnTo>
                <a:lnTo>
                  <a:pt x="715" y="155415"/>
                </a:lnTo>
                <a:lnTo>
                  <a:pt x="0" y="1436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199" y="405503"/>
            <a:ext cx="289163" cy="1077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lang="pt-BR" sz="1800" spc="0" dirty="0">
                <a:latin typeface="Tahoma"/>
                <a:cs typeface="Tahoma"/>
              </a:rPr>
              <a:t>1</a:t>
            </a:r>
            <a:r>
              <a:rPr sz="1800" spc="0" dirty="0"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  <a:p>
            <a:pPr marL="12700" marR="342">
              <a:lnSpc>
                <a:spcPct val="100585"/>
              </a:lnSpc>
              <a:spcBef>
                <a:spcPts val="969"/>
              </a:spcBef>
            </a:pPr>
            <a:r>
              <a:rPr lang="pt-BR" sz="1800" spc="0" dirty="0">
                <a:latin typeface="Tahoma"/>
                <a:cs typeface="Tahoma"/>
              </a:rPr>
              <a:t>2</a:t>
            </a:r>
            <a:r>
              <a:rPr sz="1800" spc="0" dirty="0"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1070"/>
              </a:spcBef>
            </a:pPr>
            <a:r>
              <a:rPr lang="pt-BR" sz="1800" spc="0" dirty="0">
                <a:latin typeface="Tahoma"/>
                <a:cs typeface="Tahoma"/>
              </a:rPr>
              <a:t>3</a:t>
            </a:r>
            <a:r>
              <a:rPr sz="1800" spc="0" dirty="0"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9258" y="405503"/>
            <a:ext cx="7470342" cy="1077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>
                <a:latin typeface="Tahoma"/>
                <a:cs typeface="Tahoma"/>
              </a:rPr>
              <a:t>S</a:t>
            </a:r>
            <a:r>
              <a:rPr sz="1800" spc="-9" dirty="0">
                <a:latin typeface="Tahoma"/>
                <a:cs typeface="Tahoma"/>
              </a:rPr>
              <a:t>e</a:t>
            </a:r>
            <a:r>
              <a:rPr sz="1800" spc="4" dirty="0">
                <a:latin typeface="Tahoma"/>
                <a:cs typeface="Tahoma"/>
              </a:rPr>
              <a:t>l</a:t>
            </a:r>
            <a:r>
              <a:rPr sz="1800" spc="-4" dirty="0">
                <a:latin typeface="Tahoma"/>
                <a:cs typeface="Tahoma"/>
              </a:rPr>
              <a:t>e</a:t>
            </a:r>
            <a:r>
              <a:rPr sz="1800" spc="9" dirty="0">
                <a:latin typeface="Tahoma"/>
                <a:cs typeface="Tahoma"/>
              </a:rPr>
              <a:t>c</a:t>
            </a:r>
            <a:r>
              <a:rPr sz="1800" spc="4" dirty="0">
                <a:latin typeface="Tahoma"/>
                <a:cs typeface="Tahoma"/>
              </a:rPr>
              <a:t>i</a:t>
            </a:r>
            <a:r>
              <a:rPr sz="1800" spc="0" dirty="0">
                <a:latin typeface="Tahoma"/>
                <a:cs typeface="Tahoma"/>
              </a:rPr>
              <a:t>one to</a:t>
            </a:r>
            <a:r>
              <a:rPr sz="1800" spc="9" dirty="0">
                <a:latin typeface="Tahoma"/>
                <a:cs typeface="Tahoma"/>
              </a:rPr>
              <a:t>d</a:t>
            </a:r>
            <a:r>
              <a:rPr sz="1800" spc="0" dirty="0">
                <a:latin typeface="Tahoma"/>
                <a:cs typeface="Tahoma"/>
              </a:rPr>
              <a:t>os os</a:t>
            </a:r>
            <a:r>
              <a:rPr sz="1800" spc="-19" dirty="0">
                <a:latin typeface="Tahoma"/>
                <a:cs typeface="Tahoma"/>
              </a:rPr>
              <a:t> </a:t>
            </a:r>
            <a:r>
              <a:rPr sz="1800" spc="-9" dirty="0">
                <a:latin typeface="Tahoma"/>
                <a:cs typeface="Tahoma"/>
              </a:rPr>
              <a:t>r</a:t>
            </a:r>
            <a:r>
              <a:rPr sz="1800" spc="-4" dirty="0">
                <a:latin typeface="Tahoma"/>
                <a:cs typeface="Tahoma"/>
              </a:rPr>
              <a:t>e</a:t>
            </a:r>
            <a:r>
              <a:rPr sz="1800" spc="4" dirty="0">
                <a:latin typeface="Tahoma"/>
                <a:cs typeface="Tahoma"/>
              </a:rPr>
              <a:t>gi</a:t>
            </a:r>
            <a:r>
              <a:rPr sz="1800" spc="0" dirty="0">
                <a:latin typeface="Tahoma"/>
                <a:cs typeface="Tahoma"/>
              </a:rPr>
              <a:t>st</a:t>
            </a:r>
            <a:r>
              <a:rPr sz="1800" spc="-9" dirty="0">
                <a:latin typeface="Tahoma"/>
                <a:cs typeface="Tahoma"/>
              </a:rPr>
              <a:t>r</a:t>
            </a:r>
            <a:r>
              <a:rPr sz="1800" spc="0" dirty="0">
                <a:latin typeface="Tahoma"/>
                <a:cs typeface="Tahoma"/>
              </a:rPr>
              <a:t>os</a:t>
            </a:r>
            <a:r>
              <a:rPr sz="1800" spc="19" dirty="0">
                <a:latin typeface="Tahoma"/>
                <a:cs typeface="Tahoma"/>
              </a:rPr>
              <a:t> </a:t>
            </a:r>
            <a:r>
              <a:rPr sz="1800" spc="9" dirty="0">
                <a:latin typeface="Tahoma"/>
                <a:cs typeface="Tahoma"/>
              </a:rPr>
              <a:t>c</a:t>
            </a:r>
            <a:r>
              <a:rPr sz="1800" spc="0" dirty="0">
                <a:latin typeface="Tahoma"/>
                <a:cs typeface="Tahoma"/>
              </a:rPr>
              <a:t>or</a:t>
            </a:r>
            <a:r>
              <a:rPr sz="1800" spc="-9" dirty="0">
                <a:latin typeface="Tahoma"/>
                <a:cs typeface="Tahoma"/>
              </a:rPr>
              <a:t>r</a:t>
            </a:r>
            <a:r>
              <a:rPr sz="1800" spc="-4" dirty="0">
                <a:latin typeface="Tahoma"/>
                <a:cs typeface="Tahoma"/>
              </a:rPr>
              <a:t>e</a:t>
            </a:r>
            <a:r>
              <a:rPr sz="1800" spc="0" dirty="0">
                <a:latin typeface="Tahoma"/>
                <a:cs typeface="Tahoma"/>
              </a:rPr>
              <a:t>sp</a:t>
            </a:r>
            <a:r>
              <a:rPr sz="1800" spc="4" dirty="0">
                <a:latin typeface="Tahoma"/>
                <a:cs typeface="Tahoma"/>
              </a:rPr>
              <a:t>o</a:t>
            </a:r>
            <a:r>
              <a:rPr sz="1800" spc="0" dirty="0">
                <a:latin typeface="Tahoma"/>
                <a:cs typeface="Tahoma"/>
              </a:rPr>
              <a:t>nde</a:t>
            </a:r>
            <a:r>
              <a:rPr sz="1800" spc="-4" dirty="0">
                <a:latin typeface="Tahoma"/>
                <a:cs typeface="Tahoma"/>
              </a:rPr>
              <a:t>n</a:t>
            </a:r>
            <a:r>
              <a:rPr sz="1800" spc="0" dirty="0">
                <a:latin typeface="Tahoma"/>
                <a:cs typeface="Tahoma"/>
              </a:rPr>
              <a:t>tes</a:t>
            </a:r>
            <a:r>
              <a:rPr sz="1800" spc="-4" dirty="0">
                <a:latin typeface="Tahoma"/>
                <a:cs typeface="Tahoma"/>
              </a:rPr>
              <a:t> a</a:t>
            </a:r>
            <a:r>
              <a:rPr sz="1800" spc="0" dirty="0">
                <a:latin typeface="Tahoma"/>
                <a:cs typeface="Tahoma"/>
              </a:rPr>
              <a:t>o</a:t>
            </a:r>
            <a:r>
              <a:rPr sz="1800" spc="19" dirty="0">
                <a:latin typeface="Tahoma"/>
                <a:cs typeface="Tahoma"/>
              </a:rPr>
              <a:t> </a:t>
            </a:r>
            <a:r>
              <a:rPr sz="1800" spc="0" dirty="0">
                <a:latin typeface="Tahoma"/>
                <a:cs typeface="Tahoma"/>
              </a:rPr>
              <a:t>s</a:t>
            </a:r>
            <a:r>
              <a:rPr sz="1800" spc="-9" dirty="0">
                <a:latin typeface="Tahoma"/>
                <a:cs typeface="Tahoma"/>
              </a:rPr>
              <a:t>e</a:t>
            </a:r>
            <a:r>
              <a:rPr sz="1800" spc="0" dirty="0">
                <a:latin typeface="Tahoma"/>
                <a:cs typeface="Tahoma"/>
              </a:rPr>
              <a:t>u </a:t>
            </a:r>
            <a:r>
              <a:rPr sz="1800" spc="-9" dirty="0">
                <a:latin typeface="Tahoma"/>
                <a:cs typeface="Tahoma"/>
              </a:rPr>
              <a:t>e</a:t>
            </a:r>
            <a:r>
              <a:rPr sz="1800" spc="0" dirty="0">
                <a:latin typeface="Tahoma"/>
                <a:cs typeface="Tahoma"/>
              </a:rPr>
              <a:t>stado</a:t>
            </a:r>
            <a:endParaRPr sz="1800" dirty="0">
              <a:latin typeface="Tahoma"/>
              <a:cs typeface="Tahoma"/>
            </a:endParaRPr>
          </a:p>
          <a:p>
            <a:pPr marL="12761" marR="34337">
              <a:lnSpc>
                <a:spcPct val="100585"/>
              </a:lnSpc>
              <a:spcBef>
                <a:spcPts val="969"/>
              </a:spcBef>
            </a:pPr>
            <a:r>
              <a:rPr sz="1800" spc="9" dirty="0">
                <a:latin typeface="Tahoma"/>
                <a:cs typeface="Tahoma"/>
              </a:rPr>
              <a:t>P</a:t>
            </a:r>
            <a:r>
              <a:rPr sz="1800" spc="-4" dirty="0">
                <a:latin typeface="Tahoma"/>
                <a:cs typeface="Tahoma"/>
              </a:rPr>
              <a:t>r</a:t>
            </a:r>
            <a:r>
              <a:rPr sz="1800" spc="0" dirty="0">
                <a:latin typeface="Tahoma"/>
                <a:cs typeface="Tahoma"/>
              </a:rPr>
              <a:t>essi</a:t>
            </a:r>
            <a:r>
              <a:rPr sz="1800" spc="4" dirty="0">
                <a:latin typeface="Tahoma"/>
                <a:cs typeface="Tahoma"/>
              </a:rPr>
              <a:t>o</a:t>
            </a:r>
            <a:r>
              <a:rPr sz="1800" spc="0" dirty="0">
                <a:latin typeface="Tahoma"/>
                <a:cs typeface="Tahoma"/>
              </a:rPr>
              <a:t>ne</a:t>
            </a:r>
            <a:r>
              <a:rPr sz="1800" spc="536" dirty="0">
                <a:latin typeface="Tahoma"/>
                <a:cs typeface="Tahoma"/>
              </a:rPr>
              <a:t> </a:t>
            </a:r>
            <a:r>
              <a:rPr sz="1800" b="1" spc="0" dirty="0">
                <a:latin typeface="Tahoma"/>
                <a:cs typeface="Tahoma"/>
              </a:rPr>
              <a:t>CTRL + C</a:t>
            </a:r>
            <a:r>
              <a:rPr sz="1800" b="1" spc="25" dirty="0">
                <a:latin typeface="Tahoma"/>
                <a:cs typeface="Tahoma"/>
              </a:rPr>
              <a:t> </a:t>
            </a:r>
            <a:r>
              <a:rPr sz="1800" spc="4" dirty="0">
                <a:latin typeface="Tahoma"/>
                <a:cs typeface="Tahoma"/>
              </a:rPr>
              <a:t>p</a:t>
            </a:r>
            <a:r>
              <a:rPr sz="1800" spc="0" dirty="0">
                <a:latin typeface="Tahoma"/>
                <a:cs typeface="Tahoma"/>
              </a:rPr>
              <a:t>a</a:t>
            </a:r>
            <a:r>
              <a:rPr sz="1800" spc="-50" dirty="0">
                <a:latin typeface="Tahoma"/>
                <a:cs typeface="Tahoma"/>
              </a:rPr>
              <a:t>r</a:t>
            </a:r>
            <a:r>
              <a:rPr sz="1800" spc="0" dirty="0">
                <a:latin typeface="Tahoma"/>
                <a:cs typeface="Tahoma"/>
              </a:rPr>
              <a:t>a</a:t>
            </a:r>
            <a:r>
              <a:rPr sz="1800" spc="34" dirty="0">
                <a:latin typeface="Tahoma"/>
                <a:cs typeface="Tahoma"/>
              </a:rPr>
              <a:t> </a:t>
            </a:r>
            <a:r>
              <a:rPr sz="1800" spc="9" dirty="0">
                <a:latin typeface="Tahoma"/>
                <a:cs typeface="Tahoma"/>
              </a:rPr>
              <a:t>c</a:t>
            </a:r>
            <a:r>
              <a:rPr sz="1800" spc="0" dirty="0">
                <a:latin typeface="Tahoma"/>
                <a:cs typeface="Tahoma"/>
              </a:rPr>
              <a:t>o</a:t>
            </a:r>
            <a:r>
              <a:rPr sz="1800" spc="9" dirty="0">
                <a:latin typeface="Tahoma"/>
                <a:cs typeface="Tahoma"/>
              </a:rPr>
              <a:t>p</a:t>
            </a:r>
            <a:r>
              <a:rPr sz="1800" spc="4" dirty="0">
                <a:latin typeface="Tahoma"/>
                <a:cs typeface="Tahoma"/>
              </a:rPr>
              <a:t>i</a:t>
            </a:r>
            <a:r>
              <a:rPr sz="1800" spc="0" dirty="0">
                <a:latin typeface="Tahoma"/>
                <a:cs typeface="Tahoma"/>
              </a:rPr>
              <a:t>ar</a:t>
            </a:r>
            <a:r>
              <a:rPr sz="1800" spc="-4" dirty="0">
                <a:latin typeface="Tahoma"/>
                <a:cs typeface="Tahoma"/>
              </a:rPr>
              <a:t> </a:t>
            </a:r>
            <a:r>
              <a:rPr sz="1800" spc="0" dirty="0">
                <a:latin typeface="Tahoma"/>
                <a:cs typeface="Tahoma"/>
              </a:rPr>
              <a:t>sua</a:t>
            </a:r>
            <a:r>
              <a:rPr sz="1800" spc="14" dirty="0">
                <a:latin typeface="Tahoma"/>
                <a:cs typeface="Tahoma"/>
              </a:rPr>
              <a:t> </a:t>
            </a:r>
            <a:r>
              <a:rPr sz="1800" spc="0" dirty="0">
                <a:latin typeface="Tahoma"/>
                <a:cs typeface="Tahoma"/>
              </a:rPr>
              <a:t>sele</a:t>
            </a:r>
            <a:r>
              <a:rPr sz="1800" spc="4" dirty="0">
                <a:latin typeface="Tahoma"/>
                <a:cs typeface="Tahoma"/>
              </a:rPr>
              <a:t>ç</a:t>
            </a:r>
            <a:r>
              <a:rPr sz="1800" spc="0" dirty="0">
                <a:latin typeface="Tahoma"/>
                <a:cs typeface="Tahoma"/>
              </a:rPr>
              <a:t>ão</a:t>
            </a:r>
            <a:endParaRPr sz="1800" dirty="0">
              <a:latin typeface="Tahoma"/>
              <a:cs typeface="Tahoma"/>
            </a:endParaRPr>
          </a:p>
          <a:p>
            <a:pPr marL="12700" marR="34337">
              <a:lnSpc>
                <a:spcPct val="100585"/>
              </a:lnSpc>
              <a:spcBef>
                <a:spcPts val="1070"/>
              </a:spcBef>
            </a:pPr>
            <a:r>
              <a:rPr sz="1800" spc="0" dirty="0">
                <a:latin typeface="Tahoma"/>
                <a:cs typeface="Tahoma"/>
              </a:rPr>
              <a:t>C</a:t>
            </a:r>
            <a:r>
              <a:rPr sz="1800" spc="4" dirty="0">
                <a:latin typeface="Tahoma"/>
                <a:cs typeface="Tahoma"/>
              </a:rPr>
              <a:t>liq</a:t>
            </a:r>
            <a:r>
              <a:rPr sz="1800" spc="0" dirty="0">
                <a:latin typeface="Tahoma"/>
                <a:cs typeface="Tahoma"/>
              </a:rPr>
              <a:t>ue</a:t>
            </a:r>
            <a:r>
              <a:rPr sz="1800" spc="-4" dirty="0">
                <a:latin typeface="Tahoma"/>
                <a:cs typeface="Tahoma"/>
              </a:rPr>
              <a:t> </a:t>
            </a:r>
            <a:r>
              <a:rPr sz="1800" spc="0" dirty="0" err="1">
                <a:latin typeface="Tahoma"/>
                <a:cs typeface="Tahoma"/>
              </a:rPr>
              <a:t>na</a:t>
            </a:r>
            <a:r>
              <a:rPr sz="1800" spc="0" dirty="0">
                <a:latin typeface="Tahoma"/>
                <a:cs typeface="Tahoma"/>
              </a:rPr>
              <a:t> </a:t>
            </a:r>
            <a:r>
              <a:rPr sz="1800" spc="0" dirty="0" err="1">
                <a:latin typeface="Tahoma"/>
                <a:cs typeface="Tahoma"/>
              </a:rPr>
              <a:t>p</a:t>
            </a:r>
            <a:r>
              <a:rPr sz="1800" spc="9" dirty="0" err="1">
                <a:latin typeface="Tahoma"/>
                <a:cs typeface="Tahoma"/>
              </a:rPr>
              <a:t>l</a:t>
            </a:r>
            <a:r>
              <a:rPr sz="1800" spc="0" dirty="0" err="1">
                <a:latin typeface="Tahoma"/>
                <a:cs typeface="Tahoma"/>
              </a:rPr>
              <a:t>a</a:t>
            </a:r>
            <a:r>
              <a:rPr sz="1800" spc="-4" dirty="0" err="1">
                <a:latin typeface="Tahoma"/>
                <a:cs typeface="Tahoma"/>
              </a:rPr>
              <a:t>n</a:t>
            </a:r>
            <a:r>
              <a:rPr sz="1800" spc="4" dirty="0" err="1">
                <a:latin typeface="Tahoma"/>
                <a:cs typeface="Tahoma"/>
              </a:rPr>
              <a:t>il</a:t>
            </a:r>
            <a:r>
              <a:rPr sz="1800" spc="0" dirty="0" err="1">
                <a:latin typeface="Tahoma"/>
                <a:cs typeface="Tahoma"/>
              </a:rPr>
              <a:t>ha</a:t>
            </a:r>
            <a:r>
              <a:rPr lang="pt-BR" sz="1800" spc="0" dirty="0">
                <a:latin typeface="Tahoma"/>
                <a:cs typeface="Tahoma"/>
              </a:rPr>
              <a:t> 1</a:t>
            </a:r>
            <a:r>
              <a:rPr sz="1800" spc="0" dirty="0">
                <a:latin typeface="Tahoma"/>
                <a:cs typeface="Tahoma"/>
              </a:rPr>
              <a:t> n</a:t>
            </a:r>
            <a:r>
              <a:rPr sz="1800" spc="-19" dirty="0">
                <a:latin typeface="Tahoma"/>
                <a:cs typeface="Tahoma"/>
              </a:rPr>
              <a:t>o</a:t>
            </a:r>
            <a:r>
              <a:rPr sz="1800" spc="-34" dirty="0">
                <a:latin typeface="Tahoma"/>
                <a:cs typeface="Tahoma"/>
              </a:rPr>
              <a:t>v</a:t>
            </a:r>
            <a:r>
              <a:rPr sz="1800" spc="0" dirty="0">
                <a:latin typeface="Tahoma"/>
                <a:cs typeface="Tahoma"/>
              </a:rPr>
              <a:t>a</a:t>
            </a:r>
            <a:r>
              <a:rPr lang="pt-BR" sz="1800" spc="0" dirty="0">
                <a:latin typeface="Tahoma"/>
                <a:cs typeface="Tahoma"/>
              </a:rPr>
              <a:t> base de dados e renomeie 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3164DB50-8847-4CB9-B6AA-B05B597C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-1" y="5776685"/>
            <a:ext cx="8450199" cy="936561"/>
          </a:xfrm>
          <a:custGeom>
            <a:avLst/>
            <a:gdLst/>
            <a:ahLst/>
            <a:cxnLst/>
            <a:rect l="l" t="t" r="r" b="b"/>
            <a:pathLst>
              <a:path w="8450199" h="936561">
                <a:moveTo>
                  <a:pt x="8450199" y="99949"/>
                </a:moveTo>
                <a:lnTo>
                  <a:pt x="1152525" y="156083"/>
                </a:lnTo>
                <a:lnTo>
                  <a:pt x="1152525" y="0"/>
                </a:lnTo>
                <a:lnTo>
                  <a:pt x="0" y="0"/>
                </a:lnTo>
                <a:lnTo>
                  <a:pt x="0" y="936561"/>
                </a:lnTo>
                <a:lnTo>
                  <a:pt x="1152525" y="936561"/>
                </a:lnTo>
                <a:lnTo>
                  <a:pt x="1152525" y="390144"/>
                </a:lnTo>
                <a:lnTo>
                  <a:pt x="8450199" y="99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78" y="5776685"/>
            <a:ext cx="9027522" cy="1097273"/>
          </a:xfrm>
          <a:custGeom>
            <a:avLst/>
            <a:gdLst/>
            <a:ahLst/>
            <a:cxnLst/>
            <a:rect l="l" t="t" r="r" b="b"/>
            <a:pathLst>
              <a:path w="8450199" h="936561">
                <a:moveTo>
                  <a:pt x="0" y="0"/>
                </a:moveTo>
                <a:lnTo>
                  <a:pt x="672299" y="0"/>
                </a:lnTo>
                <a:lnTo>
                  <a:pt x="960437" y="0"/>
                </a:lnTo>
                <a:lnTo>
                  <a:pt x="1152525" y="0"/>
                </a:lnTo>
                <a:lnTo>
                  <a:pt x="1152525" y="156083"/>
                </a:lnTo>
                <a:lnTo>
                  <a:pt x="8450199" y="99949"/>
                </a:lnTo>
                <a:lnTo>
                  <a:pt x="1152525" y="390144"/>
                </a:lnTo>
                <a:lnTo>
                  <a:pt x="1152525" y="936561"/>
                </a:lnTo>
                <a:lnTo>
                  <a:pt x="960437" y="936561"/>
                </a:lnTo>
                <a:lnTo>
                  <a:pt x="672299" y="936561"/>
                </a:lnTo>
                <a:lnTo>
                  <a:pt x="0" y="936561"/>
                </a:lnTo>
                <a:lnTo>
                  <a:pt x="0" y="390144"/>
                </a:lnTo>
                <a:lnTo>
                  <a:pt x="0" y="1560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807" y="333926"/>
            <a:ext cx="291337" cy="736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">
              <a:lnSpc>
                <a:spcPts val="2145"/>
              </a:lnSpc>
              <a:spcBef>
                <a:spcPts val="107"/>
              </a:spcBef>
            </a:pPr>
            <a:r>
              <a:rPr lang="pt-BR" sz="2000" spc="4" dirty="0">
                <a:latin typeface="Arial"/>
                <a:cs typeface="Arial"/>
              </a:rPr>
              <a:t>4</a:t>
            </a:r>
            <a:r>
              <a:rPr sz="2000" spc="4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92"/>
              </a:spcBef>
            </a:pPr>
            <a:r>
              <a:rPr lang="pt-BR" sz="2000" spc="9" dirty="0">
                <a:latin typeface="Arial"/>
                <a:cs typeface="Arial"/>
              </a:rPr>
              <a:t>5</a:t>
            </a:r>
            <a:r>
              <a:rPr sz="2000" spc="9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707" y="333926"/>
            <a:ext cx="4797380" cy="279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Cole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seu </a:t>
            </a:r>
            <a:r>
              <a:rPr sz="2000" spc="4" dirty="0">
                <a:latin typeface="Arial"/>
                <a:cs typeface="Arial"/>
              </a:rPr>
              <a:t>ban</a:t>
            </a:r>
            <a:r>
              <a:rPr sz="2000" spc="0" dirty="0">
                <a:latin typeface="Arial"/>
                <a:cs typeface="Arial"/>
              </a:rPr>
              <a:t>co</a:t>
            </a:r>
            <a:r>
              <a:rPr sz="2000" spc="-2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2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no</a:t>
            </a:r>
            <a:r>
              <a:rPr sz="2000" spc="-19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la</a:t>
            </a:r>
            <a:r>
              <a:rPr sz="2000" spc="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4" dirty="0">
                <a:latin typeface="Arial"/>
                <a:cs typeface="Arial"/>
              </a:rPr>
              <a:t>h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34" dirty="0">
                <a:latin typeface="Arial"/>
                <a:cs typeface="Arial"/>
              </a:rPr>
              <a:t>(</a:t>
            </a:r>
            <a:r>
              <a:rPr sz="2000" b="1" spc="0" dirty="0">
                <a:latin typeface="Arial"/>
                <a:cs typeface="Arial"/>
              </a:rPr>
              <a:t>C</a:t>
            </a:r>
            <a:r>
              <a:rPr sz="2000" b="1" spc="-9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RL</a:t>
            </a:r>
            <a:r>
              <a:rPr sz="2000" b="1" spc="-24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+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4968" y="333926"/>
            <a:ext cx="319500" cy="279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14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707" y="791384"/>
            <a:ext cx="144551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I</a:t>
            </a:r>
            <a:r>
              <a:rPr sz="2000" spc="9" dirty="0">
                <a:latin typeface="Arial"/>
                <a:cs typeface="Arial"/>
              </a:rPr>
              <a:t>d</a:t>
            </a:r>
            <a:r>
              <a:rPr sz="2000" spc="4" dirty="0">
                <a:latin typeface="Arial"/>
                <a:cs typeface="Arial"/>
              </a:rPr>
              <a:t>en</a:t>
            </a:r>
            <a:r>
              <a:rPr sz="2000" spc="0" dirty="0">
                <a:latin typeface="Arial"/>
                <a:cs typeface="Arial"/>
              </a:rPr>
              <a:t>ti</a:t>
            </a:r>
            <a:r>
              <a:rPr sz="2000" spc="19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iq</a:t>
            </a:r>
            <a:r>
              <a:rPr sz="2000" spc="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6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3063" y="791384"/>
            <a:ext cx="132156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loc</a:t>
            </a:r>
            <a:r>
              <a:rPr sz="2000" spc="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z</a:t>
            </a:r>
            <a:r>
              <a:rPr sz="2000" spc="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ç</a:t>
            </a:r>
            <a:r>
              <a:rPr sz="2000" spc="4" dirty="0">
                <a:latin typeface="Arial"/>
                <a:cs typeface="Arial"/>
              </a:rPr>
              <a:t>ã</a:t>
            </a:r>
            <a:r>
              <a:rPr sz="2000" spc="0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0467" y="791384"/>
            <a:ext cx="34671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3019" y="791384"/>
            <a:ext cx="93472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9" dirty="0">
                <a:latin typeface="Arial"/>
                <a:cs typeface="Arial"/>
              </a:rPr>
              <a:t>v</a:t>
            </a:r>
            <a:r>
              <a:rPr sz="2000" spc="4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iá</a:t>
            </a:r>
            <a:r>
              <a:rPr sz="2000" spc="-14" dirty="0">
                <a:latin typeface="Arial"/>
                <a:cs typeface="Arial"/>
              </a:rPr>
              <a:t>v</a:t>
            </a:r>
            <a:r>
              <a:rPr sz="2000" spc="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2154" y="791384"/>
            <a:ext cx="64642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9" dirty="0">
                <a:latin typeface="Arial"/>
                <a:cs typeface="Arial"/>
              </a:rPr>
              <a:t>sexo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6558" y="6014467"/>
            <a:ext cx="973929" cy="843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045" marR="234180" algn="ctr">
              <a:lnSpc>
                <a:spcPts val="1530"/>
              </a:lnSpc>
              <a:spcBef>
                <a:spcPts val="76"/>
              </a:spcBef>
            </a:pPr>
            <a:r>
              <a:rPr sz="1400" b="1" spc="9" dirty="0">
                <a:latin typeface="Arial"/>
                <a:cs typeface="Arial"/>
              </a:rPr>
              <a:t>R</a:t>
            </a:r>
            <a:r>
              <a:rPr sz="1400" b="1" spc="4" dirty="0">
                <a:latin typeface="Arial"/>
                <a:cs typeface="Arial"/>
              </a:rPr>
              <a:t>o</a:t>
            </a:r>
            <a:r>
              <a:rPr sz="1400" b="1" spc="-9" dirty="0">
                <a:latin typeface="Arial"/>
                <a:cs typeface="Arial"/>
              </a:rPr>
              <a:t>l</a:t>
            </a:r>
            <a:r>
              <a:rPr sz="1400" b="1" spc="0" dirty="0">
                <a:latin typeface="Arial"/>
                <a:cs typeface="Arial"/>
              </a:rPr>
              <a:t>ar</a:t>
            </a:r>
            <a:endParaRPr sz="1400" dirty="0">
              <a:latin typeface="Arial"/>
              <a:cs typeface="Arial"/>
            </a:endParaRPr>
          </a:p>
          <a:p>
            <a:pPr indent="-1930" algn="ctr">
              <a:lnSpc>
                <a:spcPct val="100041"/>
              </a:lnSpc>
            </a:pPr>
            <a:r>
              <a:rPr sz="1400" b="1" spc="0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 </a:t>
            </a:r>
            <a:r>
              <a:rPr sz="1400" b="1" spc="4" dirty="0">
                <a:latin typeface="Arial"/>
                <a:cs typeface="Arial"/>
              </a:rPr>
              <a:t>p</a:t>
            </a:r>
            <a:r>
              <a:rPr sz="1400" b="1" spc="0" dirty="0">
                <a:latin typeface="Arial"/>
                <a:cs typeface="Arial"/>
              </a:rPr>
              <a:t>á</a:t>
            </a:r>
            <a:r>
              <a:rPr sz="1400" b="1" spc="4" dirty="0">
                <a:latin typeface="Arial"/>
                <a:cs typeface="Arial"/>
              </a:rPr>
              <a:t>g</a:t>
            </a:r>
            <a:r>
              <a:rPr sz="1400" b="1" spc="-9" dirty="0">
                <a:latin typeface="Arial"/>
                <a:cs typeface="Arial"/>
              </a:rPr>
              <a:t>i</a:t>
            </a:r>
            <a:r>
              <a:rPr sz="1400" b="1" spc="4" dirty="0">
                <a:latin typeface="Arial"/>
                <a:cs typeface="Arial"/>
              </a:rPr>
              <a:t>n</a:t>
            </a:r>
            <a:r>
              <a:rPr sz="1400" b="1" spc="0" dirty="0">
                <a:latin typeface="Arial"/>
                <a:cs typeface="Arial"/>
              </a:rPr>
              <a:t>a </a:t>
            </a:r>
            <a:r>
              <a:rPr sz="1400" b="1" spc="4" dirty="0">
                <a:latin typeface="Arial"/>
                <a:cs typeface="Arial"/>
              </a:rPr>
              <a:t>p</a:t>
            </a:r>
            <a:r>
              <a:rPr sz="1400" b="1" spc="0" dirty="0">
                <a:latin typeface="Arial"/>
                <a:cs typeface="Arial"/>
              </a:rPr>
              <a:t>ara</a:t>
            </a:r>
            <a:r>
              <a:rPr sz="1400" b="1" spc="-9" dirty="0">
                <a:latin typeface="Arial"/>
                <a:cs typeface="Arial"/>
              </a:rPr>
              <a:t> </a:t>
            </a:r>
            <a:r>
              <a:rPr sz="1400" b="1" spc="0" dirty="0">
                <a:latin typeface="Arial"/>
                <a:cs typeface="Arial"/>
              </a:rPr>
              <a:t>o</a:t>
            </a:r>
            <a:r>
              <a:rPr sz="1400" b="1" spc="-4" dirty="0">
                <a:latin typeface="Arial"/>
                <a:cs typeface="Arial"/>
              </a:rPr>
              <a:t> </a:t>
            </a:r>
            <a:r>
              <a:rPr sz="1400" b="1" spc="-9" dirty="0">
                <a:latin typeface="Arial"/>
                <a:cs typeface="Arial"/>
              </a:rPr>
              <a:t>l</a:t>
            </a:r>
            <a:r>
              <a:rPr sz="1400" b="1" spc="0" dirty="0">
                <a:latin typeface="Arial"/>
                <a:cs typeface="Arial"/>
              </a:rPr>
              <a:t>a</a:t>
            </a:r>
            <a:r>
              <a:rPr sz="1400" b="1" spc="4" dirty="0">
                <a:latin typeface="Arial"/>
                <a:cs typeface="Arial"/>
              </a:rPr>
              <a:t>d</a:t>
            </a:r>
            <a:r>
              <a:rPr sz="1400" b="1" spc="0" dirty="0">
                <a:latin typeface="Arial"/>
                <a:cs typeface="Arial"/>
              </a:rPr>
              <a:t>o </a:t>
            </a:r>
            <a:r>
              <a:rPr sz="1400" b="1" spc="4" dirty="0">
                <a:latin typeface="Arial"/>
                <a:cs typeface="Arial"/>
              </a:rPr>
              <a:t>d</a:t>
            </a:r>
            <a:r>
              <a:rPr sz="1400" b="1" spc="-9" dirty="0">
                <a:latin typeface="Arial"/>
                <a:cs typeface="Arial"/>
              </a:rPr>
              <a:t>i</a:t>
            </a:r>
            <a:r>
              <a:rPr sz="1400" b="1" spc="-4" dirty="0">
                <a:latin typeface="Arial"/>
                <a:cs typeface="Arial"/>
              </a:rPr>
              <a:t>r</a:t>
            </a:r>
            <a:r>
              <a:rPr sz="1400" b="1" spc="0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it</a:t>
            </a:r>
            <a:r>
              <a:rPr sz="1400" b="1" spc="0" dirty="0">
                <a:latin typeface="Arial"/>
                <a:cs typeface="Arial"/>
              </a:rPr>
              <a:t>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AC109B3C-6888-45C3-BF1C-A1204BE01683}"/>
              </a:ext>
            </a:extLst>
          </p:cNvPr>
          <p:cNvSpPr/>
          <p:nvPr/>
        </p:nvSpPr>
        <p:spPr>
          <a:xfrm>
            <a:off x="3657600" y="1791843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9BFCBE-60F1-4985-8323-92B198F4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98F8E3C7-AD7E-4165-ADF8-FF7BA0A94966}"/>
              </a:ext>
            </a:extLst>
          </p:cNvPr>
          <p:cNvSpPr txBox="1"/>
          <p:nvPr/>
        </p:nvSpPr>
        <p:spPr>
          <a:xfrm>
            <a:off x="609600" y="333926"/>
            <a:ext cx="7924800" cy="351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pt-BR" sz="2400" dirty="0">
                <a:cs typeface="Arial"/>
              </a:rPr>
              <a:t>6. Ordenar a variável sexo por &lt;classificar ordem crescente&gt; e após expandir a seleção, com realizado anteriormente. </a:t>
            </a:r>
            <a:endParaRPr sz="2400" dirty="0">
              <a:cs typeface="Arial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93A26AA4-87A4-4986-925C-289C771C0045}"/>
              </a:ext>
            </a:extLst>
          </p:cNvPr>
          <p:cNvSpPr/>
          <p:nvPr/>
        </p:nvSpPr>
        <p:spPr>
          <a:xfrm>
            <a:off x="7924800" y="1458682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360425" h="288925">
                <a:moveTo>
                  <a:pt x="0" y="144399"/>
                </a:moveTo>
                <a:lnTo>
                  <a:pt x="721" y="131385"/>
                </a:lnTo>
                <a:lnTo>
                  <a:pt x="2844" y="118696"/>
                </a:lnTo>
                <a:lnTo>
                  <a:pt x="6308" y="106379"/>
                </a:lnTo>
                <a:lnTo>
                  <a:pt x="11050" y="94485"/>
                </a:lnTo>
                <a:lnTo>
                  <a:pt x="17010" y="83063"/>
                </a:lnTo>
                <a:lnTo>
                  <a:pt x="24124" y="72163"/>
                </a:lnTo>
                <a:lnTo>
                  <a:pt x="32333" y="61833"/>
                </a:lnTo>
                <a:lnTo>
                  <a:pt x="41574" y="52124"/>
                </a:lnTo>
                <a:lnTo>
                  <a:pt x="51786" y="43084"/>
                </a:lnTo>
                <a:lnTo>
                  <a:pt x="62906" y="34763"/>
                </a:lnTo>
                <a:lnTo>
                  <a:pt x="74875" y="27211"/>
                </a:lnTo>
                <a:lnTo>
                  <a:pt x="87629" y="20477"/>
                </a:lnTo>
                <a:lnTo>
                  <a:pt x="101107" y="14611"/>
                </a:lnTo>
                <a:lnTo>
                  <a:pt x="115248" y="9661"/>
                </a:lnTo>
                <a:lnTo>
                  <a:pt x="129990" y="5677"/>
                </a:lnTo>
                <a:lnTo>
                  <a:pt x="145272" y="2710"/>
                </a:lnTo>
                <a:lnTo>
                  <a:pt x="161031" y="807"/>
                </a:lnTo>
                <a:lnTo>
                  <a:pt x="177207" y="19"/>
                </a:lnTo>
                <a:lnTo>
                  <a:pt x="180212" y="0"/>
                </a:lnTo>
                <a:lnTo>
                  <a:pt x="196439" y="578"/>
                </a:lnTo>
                <a:lnTo>
                  <a:pt x="212265" y="2280"/>
                </a:lnTo>
                <a:lnTo>
                  <a:pt x="227628" y="5056"/>
                </a:lnTo>
                <a:lnTo>
                  <a:pt x="242467" y="8857"/>
                </a:lnTo>
                <a:lnTo>
                  <a:pt x="256719" y="13633"/>
                </a:lnTo>
                <a:lnTo>
                  <a:pt x="270322" y="19335"/>
                </a:lnTo>
                <a:lnTo>
                  <a:pt x="283214" y="25914"/>
                </a:lnTo>
                <a:lnTo>
                  <a:pt x="295334" y="33320"/>
                </a:lnTo>
                <a:lnTo>
                  <a:pt x="306619" y="41503"/>
                </a:lnTo>
                <a:lnTo>
                  <a:pt x="317007" y="50415"/>
                </a:lnTo>
                <a:lnTo>
                  <a:pt x="326437" y="60005"/>
                </a:lnTo>
                <a:lnTo>
                  <a:pt x="334847" y="70225"/>
                </a:lnTo>
                <a:lnTo>
                  <a:pt x="342174" y="81024"/>
                </a:lnTo>
                <a:lnTo>
                  <a:pt x="348356" y="92355"/>
                </a:lnTo>
                <a:lnTo>
                  <a:pt x="353332" y="104166"/>
                </a:lnTo>
                <a:lnTo>
                  <a:pt x="357039" y="116408"/>
                </a:lnTo>
                <a:lnTo>
                  <a:pt x="359416" y="129033"/>
                </a:lnTo>
                <a:lnTo>
                  <a:pt x="360401" y="141991"/>
                </a:lnTo>
                <a:lnTo>
                  <a:pt x="360425" y="144399"/>
                </a:lnTo>
                <a:lnTo>
                  <a:pt x="359703" y="157408"/>
                </a:lnTo>
                <a:lnTo>
                  <a:pt x="357579" y="170097"/>
                </a:lnTo>
                <a:lnTo>
                  <a:pt x="354113" y="182415"/>
                </a:lnTo>
                <a:lnTo>
                  <a:pt x="349368" y="194311"/>
                </a:lnTo>
                <a:lnTo>
                  <a:pt x="343406" y="205738"/>
                </a:lnTo>
                <a:lnTo>
                  <a:pt x="336289" y="216645"/>
                </a:lnTo>
                <a:lnTo>
                  <a:pt x="328078" y="226982"/>
                </a:lnTo>
                <a:lnTo>
                  <a:pt x="318837" y="236700"/>
                </a:lnTo>
                <a:lnTo>
                  <a:pt x="308625" y="245749"/>
                </a:lnTo>
                <a:lnTo>
                  <a:pt x="297507" y="254079"/>
                </a:lnTo>
                <a:lnTo>
                  <a:pt x="285542" y="261642"/>
                </a:lnTo>
                <a:lnTo>
                  <a:pt x="272794" y="268387"/>
                </a:lnTo>
                <a:lnTo>
                  <a:pt x="259324" y="274264"/>
                </a:lnTo>
                <a:lnTo>
                  <a:pt x="245195" y="279224"/>
                </a:lnTo>
                <a:lnTo>
                  <a:pt x="230467" y="283218"/>
                </a:lnTo>
                <a:lnTo>
                  <a:pt x="215203" y="286196"/>
                </a:lnTo>
                <a:lnTo>
                  <a:pt x="199465" y="288107"/>
                </a:lnTo>
                <a:lnTo>
                  <a:pt x="183315" y="288903"/>
                </a:lnTo>
                <a:lnTo>
                  <a:pt x="180212" y="288925"/>
                </a:lnTo>
                <a:lnTo>
                  <a:pt x="163973" y="288345"/>
                </a:lnTo>
                <a:lnTo>
                  <a:pt x="148137" y="286642"/>
                </a:lnTo>
                <a:lnTo>
                  <a:pt x="132768" y="283862"/>
                </a:lnTo>
                <a:lnTo>
                  <a:pt x="117927" y="280057"/>
                </a:lnTo>
                <a:lnTo>
                  <a:pt x="103675" y="275276"/>
                </a:lnTo>
                <a:lnTo>
                  <a:pt x="90074" y="269569"/>
                </a:lnTo>
                <a:lnTo>
                  <a:pt x="77186" y="262985"/>
                </a:lnTo>
                <a:lnTo>
                  <a:pt x="65071" y="255574"/>
                </a:lnTo>
                <a:lnTo>
                  <a:pt x="53792" y="247385"/>
                </a:lnTo>
                <a:lnTo>
                  <a:pt x="43409" y="238468"/>
                </a:lnTo>
                <a:lnTo>
                  <a:pt x="33985" y="228873"/>
                </a:lnTo>
                <a:lnTo>
                  <a:pt x="25582" y="218650"/>
                </a:lnTo>
                <a:lnTo>
                  <a:pt x="18259" y="207847"/>
                </a:lnTo>
                <a:lnTo>
                  <a:pt x="12080" y="196515"/>
                </a:lnTo>
                <a:lnTo>
                  <a:pt x="7106" y="184704"/>
                </a:lnTo>
                <a:lnTo>
                  <a:pt x="3398" y="172462"/>
                </a:lnTo>
                <a:lnTo>
                  <a:pt x="1017" y="159840"/>
                </a:lnTo>
                <a:lnTo>
                  <a:pt x="26" y="146887"/>
                </a:lnTo>
                <a:lnTo>
                  <a:pt x="0" y="1443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6B828FF-B26F-4D9E-B7B2-F9AF0469B2C4}"/>
              </a:ext>
            </a:extLst>
          </p:cNvPr>
          <p:cNvSpPr/>
          <p:nvPr/>
        </p:nvSpPr>
        <p:spPr>
          <a:xfrm>
            <a:off x="3657600" y="1668804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F4235835-57E4-4F3B-B605-D45D2E71698B}"/>
              </a:ext>
            </a:extLst>
          </p:cNvPr>
          <p:cNvSpPr txBox="1"/>
          <p:nvPr/>
        </p:nvSpPr>
        <p:spPr>
          <a:xfrm>
            <a:off x="2351836" y="6409774"/>
            <a:ext cx="4020084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pt-BR" sz="1600" spc="9" dirty="0">
                <a:latin typeface="Tahoma"/>
                <a:cs typeface="Tahoma"/>
              </a:rPr>
              <a:t>C</a:t>
            </a:r>
            <a:r>
              <a:rPr sz="1600" spc="-4" dirty="0" err="1">
                <a:latin typeface="Tahoma"/>
                <a:cs typeface="Tahoma"/>
              </a:rPr>
              <a:t>ó</a:t>
            </a:r>
            <a:r>
              <a:rPr sz="1600" spc="0" dirty="0" err="1">
                <a:latin typeface="Tahoma"/>
                <a:cs typeface="Tahoma"/>
              </a:rPr>
              <a:t>d</a:t>
            </a:r>
            <a:r>
              <a:rPr sz="1600" spc="-9" dirty="0" err="1">
                <a:latin typeface="Tahoma"/>
                <a:cs typeface="Tahoma"/>
              </a:rPr>
              <a:t>i</a:t>
            </a:r>
            <a:r>
              <a:rPr sz="1600" spc="0" dirty="0" err="1">
                <a:latin typeface="Tahoma"/>
                <a:cs typeface="Tahoma"/>
              </a:rPr>
              <a:t>go</a:t>
            </a:r>
            <a:r>
              <a:rPr lang="pt-BR" sz="1600" spc="0" dirty="0">
                <a:latin typeface="Tahoma"/>
                <a:cs typeface="Tahoma"/>
              </a:rPr>
              <a:t> sexo</a:t>
            </a:r>
            <a:r>
              <a:rPr sz="1600" spc="0" dirty="0">
                <a:latin typeface="Tahoma"/>
                <a:cs typeface="Tahoma"/>
              </a:rPr>
              <a:t>:</a:t>
            </a:r>
            <a:r>
              <a:rPr lang="pt-BR" sz="1600" spc="0" dirty="0">
                <a:latin typeface="Tahoma"/>
                <a:cs typeface="Tahoma"/>
              </a:rPr>
              <a:t> 1=homem; 2=mulher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5249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72C249-A9EC-46A5-9EAD-EE310248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159"/>
            <a:ext cx="9144000" cy="5143500"/>
          </a:xfrm>
          <a:prstGeom prst="rect">
            <a:avLst/>
          </a:prstGeom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98F8E3C7-AD7E-4165-ADF8-FF7BA0A94966}"/>
              </a:ext>
            </a:extLst>
          </p:cNvPr>
          <p:cNvSpPr txBox="1"/>
          <p:nvPr/>
        </p:nvSpPr>
        <p:spPr>
          <a:xfrm>
            <a:off x="228600" y="227458"/>
            <a:ext cx="8610600" cy="382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pt-BR" sz="2400" dirty="0">
                <a:cs typeface="Arial"/>
              </a:rPr>
              <a:t>7. Organize a tabela no </a:t>
            </a:r>
            <a:r>
              <a:rPr lang="pt-BR" sz="2400" dirty="0" err="1">
                <a:cs typeface="Arial"/>
              </a:rPr>
              <a:t>excel</a:t>
            </a:r>
            <a:r>
              <a:rPr lang="pt-BR" sz="2400" dirty="0">
                <a:cs typeface="Arial"/>
              </a:rPr>
              <a:t> e usando calculadores com fórmula do </a:t>
            </a:r>
            <a:r>
              <a:rPr lang="pt-BR" sz="2400" dirty="0" err="1">
                <a:cs typeface="Arial"/>
              </a:rPr>
              <a:t>excel</a:t>
            </a:r>
            <a:r>
              <a:rPr lang="pt-BR" sz="2400" dirty="0">
                <a:cs typeface="Arial"/>
              </a:rPr>
              <a:t>, com inserção de sinais e clique nas células correspondentes aos valores </a:t>
            </a:r>
            <a:r>
              <a:rPr lang="pt-BR" sz="2400" b="1" dirty="0">
                <a:solidFill>
                  <a:srgbClr val="C00000"/>
                </a:solidFill>
              </a:rPr>
              <a:t>(=K390/K392*100).</a:t>
            </a:r>
            <a:r>
              <a:rPr lang="pt-BR" sz="2400" b="1" dirty="0">
                <a:solidFill>
                  <a:srgbClr val="C00000"/>
                </a:solidFill>
                <a:cs typeface="Arial"/>
              </a:rPr>
              <a:t> </a:t>
            </a:r>
            <a:r>
              <a:rPr lang="pt-BR" sz="2400" dirty="0">
                <a:cs typeface="Arial"/>
              </a:rPr>
              <a:t>Pronto, você  acaba de estimar  mortalidade proporcional.</a:t>
            </a:r>
            <a:endParaRPr sz="2400" dirty="0">
              <a:cs typeface="Arial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93A26AA4-87A4-4986-925C-289C771C0045}"/>
              </a:ext>
            </a:extLst>
          </p:cNvPr>
          <p:cNvSpPr/>
          <p:nvPr/>
        </p:nvSpPr>
        <p:spPr>
          <a:xfrm>
            <a:off x="1447800" y="2030575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360425" h="288925">
                <a:moveTo>
                  <a:pt x="0" y="144399"/>
                </a:moveTo>
                <a:lnTo>
                  <a:pt x="721" y="131385"/>
                </a:lnTo>
                <a:lnTo>
                  <a:pt x="2844" y="118696"/>
                </a:lnTo>
                <a:lnTo>
                  <a:pt x="6308" y="106379"/>
                </a:lnTo>
                <a:lnTo>
                  <a:pt x="11050" y="94485"/>
                </a:lnTo>
                <a:lnTo>
                  <a:pt x="17010" y="83063"/>
                </a:lnTo>
                <a:lnTo>
                  <a:pt x="24124" y="72163"/>
                </a:lnTo>
                <a:lnTo>
                  <a:pt x="32333" y="61833"/>
                </a:lnTo>
                <a:lnTo>
                  <a:pt x="41574" y="52124"/>
                </a:lnTo>
                <a:lnTo>
                  <a:pt x="51786" y="43084"/>
                </a:lnTo>
                <a:lnTo>
                  <a:pt x="62906" y="34763"/>
                </a:lnTo>
                <a:lnTo>
                  <a:pt x="74875" y="27211"/>
                </a:lnTo>
                <a:lnTo>
                  <a:pt x="87629" y="20477"/>
                </a:lnTo>
                <a:lnTo>
                  <a:pt x="101107" y="14611"/>
                </a:lnTo>
                <a:lnTo>
                  <a:pt x="115248" y="9661"/>
                </a:lnTo>
                <a:lnTo>
                  <a:pt x="129990" y="5677"/>
                </a:lnTo>
                <a:lnTo>
                  <a:pt x="145272" y="2710"/>
                </a:lnTo>
                <a:lnTo>
                  <a:pt x="161031" y="807"/>
                </a:lnTo>
                <a:lnTo>
                  <a:pt x="177207" y="19"/>
                </a:lnTo>
                <a:lnTo>
                  <a:pt x="180212" y="0"/>
                </a:lnTo>
                <a:lnTo>
                  <a:pt x="196439" y="578"/>
                </a:lnTo>
                <a:lnTo>
                  <a:pt x="212265" y="2280"/>
                </a:lnTo>
                <a:lnTo>
                  <a:pt x="227628" y="5056"/>
                </a:lnTo>
                <a:lnTo>
                  <a:pt x="242467" y="8857"/>
                </a:lnTo>
                <a:lnTo>
                  <a:pt x="256719" y="13633"/>
                </a:lnTo>
                <a:lnTo>
                  <a:pt x="270322" y="19335"/>
                </a:lnTo>
                <a:lnTo>
                  <a:pt x="283214" y="25914"/>
                </a:lnTo>
                <a:lnTo>
                  <a:pt x="295334" y="33320"/>
                </a:lnTo>
                <a:lnTo>
                  <a:pt x="306619" y="41503"/>
                </a:lnTo>
                <a:lnTo>
                  <a:pt x="317007" y="50415"/>
                </a:lnTo>
                <a:lnTo>
                  <a:pt x="326437" y="60005"/>
                </a:lnTo>
                <a:lnTo>
                  <a:pt x="334847" y="70225"/>
                </a:lnTo>
                <a:lnTo>
                  <a:pt x="342174" y="81024"/>
                </a:lnTo>
                <a:lnTo>
                  <a:pt x="348356" y="92355"/>
                </a:lnTo>
                <a:lnTo>
                  <a:pt x="353332" y="104166"/>
                </a:lnTo>
                <a:lnTo>
                  <a:pt x="357039" y="116408"/>
                </a:lnTo>
                <a:lnTo>
                  <a:pt x="359416" y="129033"/>
                </a:lnTo>
                <a:lnTo>
                  <a:pt x="360401" y="141991"/>
                </a:lnTo>
                <a:lnTo>
                  <a:pt x="360425" y="144399"/>
                </a:lnTo>
                <a:lnTo>
                  <a:pt x="359703" y="157408"/>
                </a:lnTo>
                <a:lnTo>
                  <a:pt x="357579" y="170097"/>
                </a:lnTo>
                <a:lnTo>
                  <a:pt x="354113" y="182415"/>
                </a:lnTo>
                <a:lnTo>
                  <a:pt x="349368" y="194311"/>
                </a:lnTo>
                <a:lnTo>
                  <a:pt x="343406" y="205738"/>
                </a:lnTo>
                <a:lnTo>
                  <a:pt x="336289" y="216645"/>
                </a:lnTo>
                <a:lnTo>
                  <a:pt x="328078" y="226982"/>
                </a:lnTo>
                <a:lnTo>
                  <a:pt x="318837" y="236700"/>
                </a:lnTo>
                <a:lnTo>
                  <a:pt x="308625" y="245749"/>
                </a:lnTo>
                <a:lnTo>
                  <a:pt x="297507" y="254079"/>
                </a:lnTo>
                <a:lnTo>
                  <a:pt x="285542" y="261642"/>
                </a:lnTo>
                <a:lnTo>
                  <a:pt x="272794" y="268387"/>
                </a:lnTo>
                <a:lnTo>
                  <a:pt x="259324" y="274264"/>
                </a:lnTo>
                <a:lnTo>
                  <a:pt x="245195" y="279224"/>
                </a:lnTo>
                <a:lnTo>
                  <a:pt x="230467" y="283218"/>
                </a:lnTo>
                <a:lnTo>
                  <a:pt x="215203" y="286196"/>
                </a:lnTo>
                <a:lnTo>
                  <a:pt x="199465" y="288107"/>
                </a:lnTo>
                <a:lnTo>
                  <a:pt x="183315" y="288903"/>
                </a:lnTo>
                <a:lnTo>
                  <a:pt x="180212" y="288925"/>
                </a:lnTo>
                <a:lnTo>
                  <a:pt x="163973" y="288345"/>
                </a:lnTo>
                <a:lnTo>
                  <a:pt x="148137" y="286642"/>
                </a:lnTo>
                <a:lnTo>
                  <a:pt x="132768" y="283862"/>
                </a:lnTo>
                <a:lnTo>
                  <a:pt x="117927" y="280057"/>
                </a:lnTo>
                <a:lnTo>
                  <a:pt x="103675" y="275276"/>
                </a:lnTo>
                <a:lnTo>
                  <a:pt x="90074" y="269569"/>
                </a:lnTo>
                <a:lnTo>
                  <a:pt x="77186" y="262985"/>
                </a:lnTo>
                <a:lnTo>
                  <a:pt x="65071" y="255574"/>
                </a:lnTo>
                <a:lnTo>
                  <a:pt x="53792" y="247385"/>
                </a:lnTo>
                <a:lnTo>
                  <a:pt x="43409" y="238468"/>
                </a:lnTo>
                <a:lnTo>
                  <a:pt x="33985" y="228873"/>
                </a:lnTo>
                <a:lnTo>
                  <a:pt x="25582" y="218650"/>
                </a:lnTo>
                <a:lnTo>
                  <a:pt x="18259" y="207847"/>
                </a:lnTo>
                <a:lnTo>
                  <a:pt x="12080" y="196515"/>
                </a:lnTo>
                <a:lnTo>
                  <a:pt x="7106" y="184704"/>
                </a:lnTo>
                <a:lnTo>
                  <a:pt x="3398" y="172462"/>
                </a:lnTo>
                <a:lnTo>
                  <a:pt x="1017" y="159840"/>
                </a:lnTo>
                <a:lnTo>
                  <a:pt x="26" y="146887"/>
                </a:lnTo>
                <a:lnTo>
                  <a:pt x="0" y="1443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6B828FF-B26F-4D9E-B7B2-F9AF0469B2C4}"/>
              </a:ext>
            </a:extLst>
          </p:cNvPr>
          <p:cNvSpPr/>
          <p:nvPr/>
        </p:nvSpPr>
        <p:spPr>
          <a:xfrm>
            <a:off x="4724400" y="3011043"/>
            <a:ext cx="798957" cy="798957"/>
          </a:xfrm>
          <a:custGeom>
            <a:avLst/>
            <a:gdLst/>
            <a:ahLst/>
            <a:cxnLst/>
            <a:rect l="l" t="t" r="r" b="b"/>
            <a:pathLst>
              <a:path w="798957" h="798957">
                <a:moveTo>
                  <a:pt x="47116" y="738377"/>
                </a:moveTo>
                <a:lnTo>
                  <a:pt x="26924" y="718185"/>
                </a:lnTo>
                <a:lnTo>
                  <a:pt x="0" y="798957"/>
                </a:lnTo>
                <a:lnTo>
                  <a:pt x="80772" y="772033"/>
                </a:lnTo>
                <a:lnTo>
                  <a:pt x="60579" y="751840"/>
                </a:lnTo>
                <a:lnTo>
                  <a:pt x="51688" y="760730"/>
                </a:lnTo>
                <a:lnTo>
                  <a:pt x="38226" y="747268"/>
                </a:lnTo>
                <a:lnTo>
                  <a:pt x="47116" y="738377"/>
                </a:lnTo>
                <a:close/>
              </a:path>
              <a:path w="798957" h="798957">
                <a:moveTo>
                  <a:pt x="38226" y="747268"/>
                </a:moveTo>
                <a:lnTo>
                  <a:pt x="51688" y="760730"/>
                </a:lnTo>
                <a:lnTo>
                  <a:pt x="60579" y="751840"/>
                </a:lnTo>
                <a:lnTo>
                  <a:pt x="798957" y="13589"/>
                </a:lnTo>
                <a:lnTo>
                  <a:pt x="785367" y="0"/>
                </a:lnTo>
                <a:lnTo>
                  <a:pt x="47116" y="738377"/>
                </a:lnTo>
                <a:lnTo>
                  <a:pt x="38226" y="7472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F4235835-57E4-4F3B-B605-D45D2E71698B}"/>
              </a:ext>
            </a:extLst>
          </p:cNvPr>
          <p:cNvSpPr txBox="1"/>
          <p:nvPr/>
        </p:nvSpPr>
        <p:spPr>
          <a:xfrm>
            <a:off x="2317943" y="6516242"/>
            <a:ext cx="4020084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pt-BR" sz="1600" spc="9" dirty="0">
                <a:latin typeface="Tahoma"/>
                <a:cs typeface="Tahoma"/>
              </a:rPr>
              <a:t>C</a:t>
            </a:r>
            <a:r>
              <a:rPr sz="1600" spc="-4" dirty="0" err="1">
                <a:latin typeface="Tahoma"/>
                <a:cs typeface="Tahoma"/>
              </a:rPr>
              <a:t>ó</a:t>
            </a:r>
            <a:r>
              <a:rPr sz="1600" spc="0" dirty="0" err="1">
                <a:latin typeface="Tahoma"/>
                <a:cs typeface="Tahoma"/>
              </a:rPr>
              <a:t>d</a:t>
            </a:r>
            <a:r>
              <a:rPr sz="1600" spc="-9" dirty="0" err="1">
                <a:latin typeface="Tahoma"/>
                <a:cs typeface="Tahoma"/>
              </a:rPr>
              <a:t>i</a:t>
            </a:r>
            <a:r>
              <a:rPr sz="1600" spc="0" dirty="0" err="1">
                <a:latin typeface="Tahoma"/>
                <a:cs typeface="Tahoma"/>
              </a:rPr>
              <a:t>go</a:t>
            </a:r>
            <a:r>
              <a:rPr lang="pt-BR" sz="1600" spc="0" dirty="0">
                <a:latin typeface="Tahoma"/>
                <a:cs typeface="Tahoma"/>
              </a:rPr>
              <a:t> sexo</a:t>
            </a:r>
            <a:r>
              <a:rPr sz="1600" spc="0" dirty="0">
                <a:latin typeface="Tahoma"/>
                <a:cs typeface="Tahoma"/>
              </a:rPr>
              <a:t>:</a:t>
            </a:r>
            <a:r>
              <a:rPr lang="pt-BR" sz="1600" spc="0" dirty="0">
                <a:latin typeface="Tahoma"/>
                <a:cs typeface="Tahoma"/>
              </a:rPr>
              <a:t> 1=homem; 2=mulher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5C571E98-6BC2-49B5-A93E-705A935EDE29}"/>
              </a:ext>
            </a:extLst>
          </p:cNvPr>
          <p:cNvSpPr/>
          <p:nvPr/>
        </p:nvSpPr>
        <p:spPr>
          <a:xfrm>
            <a:off x="0" y="5105400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360425" h="288925">
                <a:moveTo>
                  <a:pt x="0" y="144399"/>
                </a:moveTo>
                <a:lnTo>
                  <a:pt x="721" y="131385"/>
                </a:lnTo>
                <a:lnTo>
                  <a:pt x="2844" y="118696"/>
                </a:lnTo>
                <a:lnTo>
                  <a:pt x="6308" y="106379"/>
                </a:lnTo>
                <a:lnTo>
                  <a:pt x="11050" y="94485"/>
                </a:lnTo>
                <a:lnTo>
                  <a:pt x="17010" y="83063"/>
                </a:lnTo>
                <a:lnTo>
                  <a:pt x="24124" y="72163"/>
                </a:lnTo>
                <a:lnTo>
                  <a:pt x="32333" y="61833"/>
                </a:lnTo>
                <a:lnTo>
                  <a:pt x="41574" y="52124"/>
                </a:lnTo>
                <a:lnTo>
                  <a:pt x="51786" y="43084"/>
                </a:lnTo>
                <a:lnTo>
                  <a:pt x="62906" y="34763"/>
                </a:lnTo>
                <a:lnTo>
                  <a:pt x="74875" y="27211"/>
                </a:lnTo>
                <a:lnTo>
                  <a:pt x="87629" y="20477"/>
                </a:lnTo>
                <a:lnTo>
                  <a:pt x="101107" y="14611"/>
                </a:lnTo>
                <a:lnTo>
                  <a:pt x="115248" y="9661"/>
                </a:lnTo>
                <a:lnTo>
                  <a:pt x="129990" y="5677"/>
                </a:lnTo>
                <a:lnTo>
                  <a:pt x="145272" y="2710"/>
                </a:lnTo>
                <a:lnTo>
                  <a:pt x="161031" y="807"/>
                </a:lnTo>
                <a:lnTo>
                  <a:pt x="177207" y="19"/>
                </a:lnTo>
                <a:lnTo>
                  <a:pt x="180212" y="0"/>
                </a:lnTo>
                <a:lnTo>
                  <a:pt x="196439" y="578"/>
                </a:lnTo>
                <a:lnTo>
                  <a:pt x="212265" y="2280"/>
                </a:lnTo>
                <a:lnTo>
                  <a:pt x="227628" y="5056"/>
                </a:lnTo>
                <a:lnTo>
                  <a:pt x="242467" y="8857"/>
                </a:lnTo>
                <a:lnTo>
                  <a:pt x="256719" y="13633"/>
                </a:lnTo>
                <a:lnTo>
                  <a:pt x="270322" y="19335"/>
                </a:lnTo>
                <a:lnTo>
                  <a:pt x="283214" y="25914"/>
                </a:lnTo>
                <a:lnTo>
                  <a:pt x="295334" y="33320"/>
                </a:lnTo>
                <a:lnTo>
                  <a:pt x="306619" y="41503"/>
                </a:lnTo>
                <a:lnTo>
                  <a:pt x="317007" y="50415"/>
                </a:lnTo>
                <a:lnTo>
                  <a:pt x="326437" y="60005"/>
                </a:lnTo>
                <a:lnTo>
                  <a:pt x="334847" y="70225"/>
                </a:lnTo>
                <a:lnTo>
                  <a:pt x="342174" y="81024"/>
                </a:lnTo>
                <a:lnTo>
                  <a:pt x="348356" y="92355"/>
                </a:lnTo>
                <a:lnTo>
                  <a:pt x="353332" y="104166"/>
                </a:lnTo>
                <a:lnTo>
                  <a:pt x="357039" y="116408"/>
                </a:lnTo>
                <a:lnTo>
                  <a:pt x="359416" y="129033"/>
                </a:lnTo>
                <a:lnTo>
                  <a:pt x="360401" y="141991"/>
                </a:lnTo>
                <a:lnTo>
                  <a:pt x="360425" y="144399"/>
                </a:lnTo>
                <a:lnTo>
                  <a:pt x="359703" y="157408"/>
                </a:lnTo>
                <a:lnTo>
                  <a:pt x="357579" y="170097"/>
                </a:lnTo>
                <a:lnTo>
                  <a:pt x="354113" y="182415"/>
                </a:lnTo>
                <a:lnTo>
                  <a:pt x="349368" y="194311"/>
                </a:lnTo>
                <a:lnTo>
                  <a:pt x="343406" y="205738"/>
                </a:lnTo>
                <a:lnTo>
                  <a:pt x="336289" y="216645"/>
                </a:lnTo>
                <a:lnTo>
                  <a:pt x="328078" y="226982"/>
                </a:lnTo>
                <a:lnTo>
                  <a:pt x="318837" y="236700"/>
                </a:lnTo>
                <a:lnTo>
                  <a:pt x="308625" y="245749"/>
                </a:lnTo>
                <a:lnTo>
                  <a:pt x="297507" y="254079"/>
                </a:lnTo>
                <a:lnTo>
                  <a:pt x="285542" y="261642"/>
                </a:lnTo>
                <a:lnTo>
                  <a:pt x="272794" y="268387"/>
                </a:lnTo>
                <a:lnTo>
                  <a:pt x="259324" y="274264"/>
                </a:lnTo>
                <a:lnTo>
                  <a:pt x="245195" y="279224"/>
                </a:lnTo>
                <a:lnTo>
                  <a:pt x="230467" y="283218"/>
                </a:lnTo>
                <a:lnTo>
                  <a:pt x="215203" y="286196"/>
                </a:lnTo>
                <a:lnTo>
                  <a:pt x="199465" y="288107"/>
                </a:lnTo>
                <a:lnTo>
                  <a:pt x="183315" y="288903"/>
                </a:lnTo>
                <a:lnTo>
                  <a:pt x="180212" y="288925"/>
                </a:lnTo>
                <a:lnTo>
                  <a:pt x="163973" y="288345"/>
                </a:lnTo>
                <a:lnTo>
                  <a:pt x="148137" y="286642"/>
                </a:lnTo>
                <a:lnTo>
                  <a:pt x="132768" y="283862"/>
                </a:lnTo>
                <a:lnTo>
                  <a:pt x="117927" y="280057"/>
                </a:lnTo>
                <a:lnTo>
                  <a:pt x="103675" y="275276"/>
                </a:lnTo>
                <a:lnTo>
                  <a:pt x="90074" y="269569"/>
                </a:lnTo>
                <a:lnTo>
                  <a:pt x="77186" y="262985"/>
                </a:lnTo>
                <a:lnTo>
                  <a:pt x="65071" y="255574"/>
                </a:lnTo>
                <a:lnTo>
                  <a:pt x="53792" y="247385"/>
                </a:lnTo>
                <a:lnTo>
                  <a:pt x="43409" y="238468"/>
                </a:lnTo>
                <a:lnTo>
                  <a:pt x="33985" y="228873"/>
                </a:lnTo>
                <a:lnTo>
                  <a:pt x="25582" y="218650"/>
                </a:lnTo>
                <a:lnTo>
                  <a:pt x="18259" y="207847"/>
                </a:lnTo>
                <a:lnTo>
                  <a:pt x="12080" y="196515"/>
                </a:lnTo>
                <a:lnTo>
                  <a:pt x="7106" y="184704"/>
                </a:lnTo>
                <a:lnTo>
                  <a:pt x="3398" y="172462"/>
                </a:lnTo>
                <a:lnTo>
                  <a:pt x="1017" y="159840"/>
                </a:lnTo>
                <a:lnTo>
                  <a:pt x="26" y="146887"/>
                </a:lnTo>
                <a:lnTo>
                  <a:pt x="0" y="1443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5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18806" y="656572"/>
            <a:ext cx="8067994" cy="532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000" b="1" spc="0" dirty="0">
                <a:solidFill>
                  <a:srgbClr val="006FC0"/>
                </a:solidFill>
                <a:cs typeface="Arial"/>
              </a:rPr>
              <a:t>... </a:t>
            </a:r>
            <a:r>
              <a:rPr lang="pt-BR" sz="3000" b="1" spc="0" dirty="0">
                <a:solidFill>
                  <a:srgbClr val="006FC0"/>
                </a:solidFill>
                <a:cs typeface="Arial"/>
              </a:rPr>
              <a:t>Calculando óbitos no Rio Grande do Sul -2020</a:t>
            </a:r>
            <a:endParaRPr sz="3000" dirty="0"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2507" y="1987862"/>
            <a:ext cx="14113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ó</a:t>
            </a:r>
            <a:r>
              <a:rPr sz="2400" spc="9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tos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p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2863" y="1932506"/>
            <a:ext cx="1163807" cy="384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3600" spc="-179" baseline="8454" dirty="0">
                <a:latin typeface="Arial"/>
                <a:cs typeface="Arial"/>
              </a:rPr>
              <a:t>A</a:t>
            </a:r>
            <a:r>
              <a:rPr sz="3600" spc="-4" baseline="8454" dirty="0">
                <a:latin typeface="Arial"/>
                <a:cs typeface="Arial"/>
              </a:rPr>
              <a:t>T</a:t>
            </a:r>
            <a:r>
              <a:rPr sz="2400" spc="-9" baseline="-9058" dirty="0">
                <a:latin typeface="Arial"/>
                <a:cs typeface="Arial"/>
              </a:rPr>
              <a:t>ho</a:t>
            </a:r>
            <a:r>
              <a:rPr sz="2400" spc="4" baseline="-9058" dirty="0">
                <a:latin typeface="Arial"/>
                <a:cs typeface="Arial"/>
              </a:rPr>
              <a:t>m</a:t>
            </a:r>
            <a:r>
              <a:rPr sz="2400" spc="-9" baseline="-9058" dirty="0">
                <a:latin typeface="Arial"/>
                <a:cs typeface="Arial"/>
              </a:rPr>
              <a:t>en</a:t>
            </a:r>
            <a:r>
              <a:rPr sz="2400" spc="0" baseline="-9058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457" y="2123467"/>
            <a:ext cx="790312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MP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9807" y="2123467"/>
            <a:ext cx="3812518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tabLst>
                <a:tab pos="3746500" algn="l"/>
              </a:tabLst>
            </a:pPr>
            <a:r>
              <a:rPr sz="2400" u="heavy" dirty="0">
                <a:latin typeface="Arial"/>
                <a:cs typeface="Arial"/>
              </a:rPr>
              <a:t> 	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0695" y="2560732"/>
            <a:ext cx="18441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ó</a:t>
            </a:r>
            <a:r>
              <a:rPr sz="2400" spc="9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tos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p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144" dirty="0">
                <a:latin typeface="Arial"/>
                <a:cs typeface="Arial"/>
              </a:rPr>
              <a:t> </a:t>
            </a:r>
            <a:r>
              <a:rPr sz="2400" spc="-179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4835" y="2637387"/>
            <a:ext cx="186420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9" dirty="0">
                <a:latin typeface="Arial"/>
                <a:cs typeface="Arial"/>
              </a:rPr>
              <a:t>(</a:t>
            </a:r>
            <a:r>
              <a:rPr sz="1600" spc="-9" dirty="0">
                <a:latin typeface="Arial"/>
                <a:cs typeface="Arial"/>
              </a:rPr>
              <a:t>ho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-9" dirty="0">
                <a:latin typeface="Arial"/>
                <a:cs typeface="Arial"/>
              </a:rPr>
              <a:t>en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+m</a:t>
            </a:r>
            <a:r>
              <a:rPr sz="1600" spc="-9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4" dirty="0">
                <a:latin typeface="Arial"/>
                <a:cs typeface="Arial"/>
              </a:rPr>
              <a:t>h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r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1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1" y="3439826"/>
            <a:ext cx="7772400" cy="964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9">
              <a:lnSpc>
                <a:spcPts val="2555"/>
              </a:lnSpc>
              <a:spcBef>
                <a:spcPts val="127"/>
              </a:spcBef>
            </a:pPr>
            <a:r>
              <a:rPr lang="pt-BR" sz="2400" spc="-139" dirty="0">
                <a:latin typeface="Arial"/>
                <a:cs typeface="Arial"/>
              </a:rPr>
              <a:t>Agora que v</a:t>
            </a:r>
            <a:r>
              <a:rPr sz="2400" spc="0" dirty="0" err="1">
                <a:latin typeface="Arial"/>
                <a:cs typeface="Arial"/>
              </a:rPr>
              <a:t>ocê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já sa</a:t>
            </a:r>
            <a:r>
              <a:rPr sz="2400" spc="4" dirty="0">
                <a:latin typeface="Arial"/>
                <a:cs typeface="Arial"/>
              </a:rPr>
              <a:t>b</a:t>
            </a:r>
            <a:r>
              <a:rPr sz="2400" spc="0" dirty="0">
                <a:latin typeface="Arial"/>
                <a:cs typeface="Arial"/>
              </a:rPr>
              <a:t>e como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ins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2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 </a:t>
            </a:r>
            <a:r>
              <a:rPr sz="2400" spc="-9" dirty="0" err="1">
                <a:latin typeface="Arial"/>
                <a:cs typeface="Arial"/>
              </a:rPr>
              <a:t>f</a:t>
            </a:r>
            <a:r>
              <a:rPr sz="2400" spc="0" dirty="0" err="1">
                <a:latin typeface="Arial"/>
                <a:cs typeface="Arial"/>
              </a:rPr>
              <a:t>ór</a:t>
            </a:r>
            <a:r>
              <a:rPr sz="2400" spc="4" dirty="0" err="1">
                <a:latin typeface="Arial"/>
                <a:cs typeface="Arial"/>
              </a:rPr>
              <a:t>m</a:t>
            </a:r>
            <a:r>
              <a:rPr sz="2400" spc="0" dirty="0" err="1">
                <a:latin typeface="Arial"/>
                <a:cs typeface="Arial"/>
              </a:rPr>
              <a:t>u</a:t>
            </a:r>
            <a:r>
              <a:rPr sz="2400" spc="9" dirty="0" err="1">
                <a:latin typeface="Arial"/>
                <a:cs typeface="Arial"/>
              </a:rPr>
              <a:t>l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lang="pt-BR" sz="2400" spc="0" dirty="0">
                <a:latin typeface="Arial"/>
                <a:cs typeface="Arial"/>
              </a:rPr>
              <a:t> na planilha </a:t>
            </a:r>
            <a:r>
              <a:rPr lang="pt-BR" sz="2400" spc="0" dirty="0" err="1">
                <a:latin typeface="Arial"/>
                <a:cs typeface="Arial"/>
              </a:rPr>
              <a:t>excel</a:t>
            </a:r>
            <a:r>
              <a:rPr lang="pt-BR" sz="2400" spc="0" dirty="0">
                <a:latin typeface="Arial"/>
                <a:cs typeface="Arial"/>
              </a:rPr>
              <a:t>, faça a atividade e verifique se encontra o mesmo resultado. Faça do seu município também.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3751" y="4704393"/>
            <a:ext cx="1461084" cy="784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322" marR="45767">
              <a:lnSpc>
                <a:spcPts val="3360"/>
              </a:lnSpc>
              <a:spcBef>
                <a:spcPts val="168"/>
              </a:spcBef>
            </a:pPr>
            <a:r>
              <a:rPr lang="pt-BR" sz="4800" spc="0" baseline="3413" dirty="0">
                <a:latin typeface="Calibri"/>
                <a:cs typeface="Calibri"/>
              </a:rPr>
              <a:t>31.722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93800" algn="l"/>
              </a:tabLst>
            </a:pPr>
            <a:r>
              <a:rPr lang="pt-BR" sz="2400" u="heavy" dirty="0">
                <a:latin typeface="Arial"/>
                <a:cs typeface="Arial"/>
              </a:rPr>
              <a:t>________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57" y="5188104"/>
            <a:ext cx="706492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M</a:t>
            </a:r>
            <a:r>
              <a:rPr sz="2400" b="1" spc="-4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1366" y="5188104"/>
            <a:ext cx="24935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0666" y="5188104"/>
            <a:ext cx="3046368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0,</a:t>
            </a:r>
            <a:r>
              <a:rPr lang="pt-BR" sz="2400" spc="0" dirty="0">
                <a:latin typeface="Arial"/>
                <a:cs typeface="Arial"/>
              </a:rPr>
              <a:t>546</a:t>
            </a:r>
            <a:r>
              <a:rPr sz="2400" spc="0" dirty="0">
                <a:latin typeface="Arial"/>
                <a:cs typeface="Arial"/>
              </a:rPr>
              <a:t> x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1</a:t>
            </a:r>
            <a:r>
              <a:rPr sz="2400" spc="4" dirty="0">
                <a:latin typeface="Arial"/>
                <a:cs typeface="Arial"/>
              </a:rPr>
              <a:t>0</a:t>
            </a:r>
            <a:r>
              <a:rPr sz="2400" spc="0" dirty="0">
                <a:latin typeface="Arial"/>
                <a:cs typeface="Arial"/>
              </a:rPr>
              <a:t>0 =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lang="pt-BR" sz="2400" spc="0" dirty="0">
                <a:latin typeface="Arial"/>
                <a:cs typeface="Arial"/>
              </a:rPr>
              <a:t>54,6%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5374" y="5686742"/>
            <a:ext cx="1229461" cy="406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pt-BR" sz="4800" spc="0" baseline="3413" dirty="0">
                <a:latin typeface="Calibri"/>
                <a:cs typeface="Calibri"/>
              </a:rPr>
              <a:t>26.340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2507" y="2243709"/>
            <a:ext cx="37413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146452" y="5308346"/>
            <a:ext cx="119026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918855"/>
            <a:ext cx="91440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spc="0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</a:p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 </a:t>
            </a:r>
            <a:r>
              <a:rPr sz="9000" b="1" spc="0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Bons</a:t>
            </a:r>
            <a:r>
              <a:rPr lang="pt-BR" sz="9000" b="1" spc="0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estudos!</a:t>
            </a:r>
            <a:endParaRPr sz="60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600" y="4075919"/>
            <a:ext cx="7265225" cy="787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3193" marR="1879803" algn="ctr">
              <a:lnSpc>
                <a:spcPts val="1935"/>
              </a:lnSpc>
              <a:spcBef>
                <a:spcPts val="96"/>
              </a:spcBef>
            </a:pP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T</a:t>
            </a:r>
            <a:r>
              <a:rPr sz="3000" b="1" spc="4" baseline="3034" dirty="0">
                <a:solidFill>
                  <a:srgbClr val="0E0AB6"/>
                </a:solidFill>
                <a:cs typeface="Calibri"/>
              </a:rPr>
              <a:t>i</a:t>
            </a:r>
            <a:r>
              <a:rPr sz="3000" b="1" spc="-29" baseline="3034" dirty="0">
                <a:solidFill>
                  <a:srgbClr val="0E0AB6"/>
                </a:solidFill>
                <a:cs typeface="Calibri"/>
              </a:rPr>
              <a:t>r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e </a:t>
            </a:r>
            <a:r>
              <a:rPr sz="3000" b="1" spc="-9" baseline="3034" dirty="0">
                <a:solidFill>
                  <a:srgbClr val="0E0AB6"/>
                </a:solidFill>
                <a:cs typeface="Calibri"/>
              </a:rPr>
              <a:t>a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s</a:t>
            </a:r>
            <a:r>
              <a:rPr sz="3000" b="1" spc="4" baseline="3034" dirty="0">
                <a:solidFill>
                  <a:srgbClr val="0E0AB6"/>
                </a:solidFill>
                <a:cs typeface="Calibri"/>
              </a:rPr>
              <a:t> </a:t>
            </a:r>
            <a:r>
              <a:rPr sz="3000" b="1" spc="-9" baseline="3034" dirty="0">
                <a:solidFill>
                  <a:srgbClr val="0E0AB6"/>
                </a:solidFill>
                <a:cs typeface="Calibri"/>
              </a:rPr>
              <a:t>dú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v</a:t>
            </a:r>
            <a:r>
              <a:rPr sz="3000" b="1" spc="9" baseline="3034" dirty="0">
                <a:solidFill>
                  <a:srgbClr val="0E0AB6"/>
                </a:solidFill>
                <a:cs typeface="Calibri"/>
              </a:rPr>
              <a:t>i</a:t>
            </a:r>
            <a:r>
              <a:rPr sz="3000" b="1" spc="-9" baseline="3034" dirty="0">
                <a:solidFill>
                  <a:srgbClr val="0E0AB6"/>
                </a:solidFill>
                <a:cs typeface="Calibri"/>
              </a:rPr>
              <a:t>d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as </a:t>
            </a:r>
            <a:r>
              <a:rPr sz="3000" b="1" spc="-19" baseline="3034" dirty="0">
                <a:solidFill>
                  <a:srgbClr val="0E0AB6"/>
                </a:solidFill>
                <a:cs typeface="Calibri"/>
              </a:rPr>
              <a:t>c</a:t>
            </a:r>
            <a:r>
              <a:rPr sz="3000" b="1" spc="-9" baseline="3034" dirty="0">
                <a:solidFill>
                  <a:srgbClr val="0E0AB6"/>
                </a:solidFill>
                <a:cs typeface="Calibri"/>
              </a:rPr>
              <a:t>o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m</a:t>
            </a:r>
            <a:r>
              <a:rPr sz="3000" b="1" spc="29" baseline="3034" dirty="0">
                <a:solidFill>
                  <a:srgbClr val="0E0AB6"/>
                </a:solidFill>
                <a:cs typeface="Calibri"/>
              </a:rPr>
              <a:t> 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seu t</a:t>
            </a:r>
            <a:r>
              <a:rPr sz="3000" b="1" spc="-9" baseline="3034" dirty="0">
                <a:solidFill>
                  <a:srgbClr val="0E0AB6"/>
                </a:solidFill>
                <a:cs typeface="Calibri"/>
              </a:rPr>
              <a:t>u</a:t>
            </a:r>
            <a:r>
              <a:rPr sz="3000" b="1" spc="-25" baseline="3034" dirty="0">
                <a:solidFill>
                  <a:srgbClr val="0E0AB6"/>
                </a:solidFill>
                <a:cs typeface="Calibri"/>
              </a:rPr>
              <a:t>t</a:t>
            </a:r>
            <a:r>
              <a:rPr sz="3000" b="1" spc="-9" baseline="3034" dirty="0">
                <a:solidFill>
                  <a:srgbClr val="0E0AB6"/>
                </a:solidFill>
                <a:cs typeface="Calibri"/>
              </a:rPr>
              <a:t>o</a:t>
            </a:r>
            <a:r>
              <a:rPr sz="3000" b="1" spc="0" baseline="3034" dirty="0">
                <a:solidFill>
                  <a:srgbClr val="0E0AB6"/>
                </a:solidFill>
                <a:cs typeface="Calibri"/>
              </a:rPr>
              <a:t>r</a:t>
            </a:r>
            <a:endParaRPr sz="3000" b="1" dirty="0">
              <a:solidFill>
                <a:srgbClr val="0E0AB6"/>
              </a:solidFill>
              <a:cs typeface="Calibri"/>
            </a:endParaRPr>
          </a:p>
          <a:p>
            <a:pPr algn="ctr">
              <a:lnSpc>
                <a:spcPts val="2160"/>
              </a:lnSpc>
              <a:spcBef>
                <a:spcPts val="11"/>
              </a:spcBef>
            </a:pP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e</a:t>
            </a:r>
            <a:r>
              <a:rPr sz="3000" b="1" spc="14" baseline="1517" dirty="0">
                <a:solidFill>
                  <a:srgbClr val="0E0AB6"/>
                </a:solidFill>
                <a:cs typeface="Calibri"/>
              </a:rPr>
              <a:t> </a:t>
            </a:r>
            <a:r>
              <a:rPr sz="3000" b="1" spc="-19" baseline="1517" dirty="0">
                <a:solidFill>
                  <a:srgbClr val="0E0AB6"/>
                </a:solidFill>
                <a:cs typeface="Calibri"/>
              </a:rPr>
              <a:t>c</a:t>
            </a:r>
            <a:r>
              <a:rPr sz="3000" b="1" spc="-9" baseline="1517" dirty="0">
                <a:solidFill>
                  <a:srgbClr val="0E0AB6"/>
                </a:solidFill>
                <a:cs typeface="Calibri"/>
              </a:rPr>
              <a:t>o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mp</a:t>
            </a:r>
            <a:r>
              <a:rPr sz="3000" b="1" spc="-4" baseline="1517" dirty="0">
                <a:solidFill>
                  <a:srgbClr val="0E0AB6"/>
                </a:solidFill>
                <a:cs typeface="Calibri"/>
              </a:rPr>
              <a:t>a</a:t>
            </a:r>
            <a:r>
              <a:rPr sz="3000" b="1" spc="-9" baseline="1517" dirty="0">
                <a:solidFill>
                  <a:srgbClr val="0E0AB6"/>
                </a:solidFill>
                <a:cs typeface="Calibri"/>
              </a:rPr>
              <a:t>r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ti</a:t>
            </a:r>
            <a:r>
              <a:rPr sz="3000" b="1" spc="9" baseline="1517" dirty="0">
                <a:solidFill>
                  <a:srgbClr val="0E0AB6"/>
                </a:solidFill>
                <a:cs typeface="Calibri"/>
              </a:rPr>
              <a:t>l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he</a:t>
            </a:r>
            <a:r>
              <a:rPr sz="3000" b="1" spc="29" baseline="1517" dirty="0">
                <a:solidFill>
                  <a:srgbClr val="0E0AB6"/>
                </a:solidFill>
                <a:cs typeface="Calibri"/>
              </a:rPr>
              <a:t> </a:t>
            </a:r>
            <a:r>
              <a:rPr sz="3000" b="1" spc="-19" baseline="1517" dirty="0">
                <a:solidFill>
                  <a:srgbClr val="0E0AB6"/>
                </a:solidFill>
                <a:cs typeface="Calibri"/>
              </a:rPr>
              <a:t>c</a:t>
            </a:r>
            <a:r>
              <a:rPr sz="3000" b="1" spc="-9" baseline="1517" dirty="0">
                <a:solidFill>
                  <a:srgbClr val="0E0AB6"/>
                </a:solidFill>
                <a:cs typeface="Calibri"/>
              </a:rPr>
              <a:t>o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me</a:t>
            </a:r>
            <a:r>
              <a:rPr sz="3000" b="1" spc="-19" baseline="1517" dirty="0">
                <a:solidFill>
                  <a:srgbClr val="0E0AB6"/>
                </a:solidFill>
                <a:cs typeface="Calibri"/>
              </a:rPr>
              <a:t>n</a:t>
            </a:r>
            <a:r>
              <a:rPr sz="3000" b="1" spc="-25" baseline="1517" dirty="0">
                <a:solidFill>
                  <a:srgbClr val="0E0AB6"/>
                </a:solidFill>
                <a:cs typeface="Calibri"/>
              </a:rPr>
              <a:t>t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á</a:t>
            </a:r>
            <a:r>
              <a:rPr sz="3000" b="1" spc="-9" baseline="1517" dirty="0">
                <a:solidFill>
                  <a:srgbClr val="0E0AB6"/>
                </a:solidFill>
                <a:cs typeface="Calibri"/>
              </a:rPr>
              <a:t>r</a:t>
            </a:r>
            <a:r>
              <a:rPr sz="3000" b="1" spc="4" baseline="1517" dirty="0">
                <a:solidFill>
                  <a:srgbClr val="0E0AB6"/>
                </a:solidFill>
                <a:cs typeface="Calibri"/>
              </a:rPr>
              <a:t>i</a:t>
            </a:r>
            <a:r>
              <a:rPr sz="3000" b="1" spc="-9" baseline="1517" dirty="0">
                <a:solidFill>
                  <a:srgbClr val="0E0AB6"/>
                </a:solidFill>
                <a:cs typeface="Calibri"/>
              </a:rPr>
              <a:t>o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s</a:t>
            </a:r>
            <a:r>
              <a:rPr lang="pt-BR" sz="3000" b="1" spc="24" baseline="1517" dirty="0">
                <a:solidFill>
                  <a:srgbClr val="0E0AB6"/>
                </a:solidFill>
                <a:cs typeface="Calibri"/>
              </a:rPr>
              <a:t> e descobertas com seus colegas e </a:t>
            </a:r>
            <a:r>
              <a:rPr lang="pt-BR" sz="3000" b="1" spc="0" baseline="1517" dirty="0">
                <a:solidFill>
                  <a:srgbClr val="0E0AB6"/>
                </a:solidFill>
                <a:cs typeface="Calibri"/>
              </a:rPr>
              <a:t>participe das </a:t>
            </a:r>
            <a:r>
              <a:rPr sz="3000" b="1" spc="-19" baseline="1517" dirty="0">
                <a:solidFill>
                  <a:srgbClr val="0E0AB6"/>
                </a:solidFill>
                <a:cs typeface="Calibri"/>
              </a:rPr>
              <a:t>a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ti</a:t>
            </a:r>
            <a:r>
              <a:rPr sz="3000" b="1" spc="9" baseline="1517" dirty="0">
                <a:solidFill>
                  <a:srgbClr val="0E0AB6"/>
                </a:solidFill>
                <a:cs typeface="Calibri"/>
              </a:rPr>
              <a:t>v</a:t>
            </a:r>
            <a:r>
              <a:rPr sz="3000" b="1" spc="4" baseline="1517" dirty="0">
                <a:solidFill>
                  <a:srgbClr val="0E0AB6"/>
                </a:solidFill>
                <a:cs typeface="Calibri"/>
              </a:rPr>
              <a:t>i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d</a:t>
            </a:r>
            <a:r>
              <a:rPr sz="3000" b="1" spc="-9" baseline="1517" dirty="0">
                <a:solidFill>
                  <a:srgbClr val="0E0AB6"/>
                </a:solidFill>
                <a:cs typeface="Calibri"/>
              </a:rPr>
              <a:t>a</a:t>
            </a:r>
            <a:r>
              <a:rPr sz="3000" b="1" spc="0" baseline="1517" dirty="0">
                <a:solidFill>
                  <a:srgbClr val="0E0AB6"/>
                </a:solidFill>
                <a:cs typeface="Calibri"/>
              </a:rPr>
              <a:t>de</a:t>
            </a:r>
            <a:r>
              <a:rPr lang="pt-BR" sz="3000" b="1" spc="0" baseline="1517" dirty="0">
                <a:solidFill>
                  <a:srgbClr val="0E0AB6"/>
                </a:solidFill>
                <a:cs typeface="Calibri"/>
              </a:rPr>
              <a:t>s !</a:t>
            </a:r>
            <a:endParaRPr sz="3000" b="1" dirty="0">
              <a:solidFill>
                <a:srgbClr val="0E0AB6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9E81030-CC4B-41F0-B171-3564082CD174}"/>
              </a:ext>
            </a:extLst>
          </p:cNvPr>
          <p:cNvSpPr txBox="1"/>
          <p:nvPr/>
        </p:nvSpPr>
        <p:spPr>
          <a:xfrm>
            <a:off x="2357" y="1828800"/>
            <a:ext cx="9144000" cy="502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spc="0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</a:p>
          <a:p>
            <a:pPr marL="12700">
              <a:lnSpc>
                <a:spcPts val="5810"/>
              </a:lnSpc>
              <a:spcBef>
                <a:spcPts val="290"/>
              </a:spcBef>
            </a:pPr>
            <a:r>
              <a:rPr lang="pt-BR" sz="9000" b="1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  </a:t>
            </a:r>
            <a:r>
              <a:rPr lang="pt-BR" sz="9000" b="1" spc="0" baseline="1449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60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6300" y="2286000"/>
            <a:ext cx="7391400" cy="3257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518" algn="ctr">
              <a:spcBef>
                <a:spcPts val="168"/>
              </a:spcBef>
            </a:pPr>
            <a:r>
              <a:rPr lang="pt-BR" sz="4800" b="1" spc="0" baseline="3413" dirty="0">
                <a:solidFill>
                  <a:srgbClr val="C00000"/>
                </a:solidFill>
                <a:latin typeface="Calibri"/>
                <a:cs typeface="Calibri"/>
              </a:rPr>
              <a:t>Atividade Prática:</a:t>
            </a:r>
          </a:p>
          <a:p>
            <a:pPr marR="15518" algn="r">
              <a:spcBef>
                <a:spcPts val="168"/>
              </a:spcBef>
            </a:pPr>
            <a:r>
              <a:rPr lang="pt-BR" sz="4800" b="1" spc="0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R="15518" algn="r">
              <a:spcBef>
                <a:spcPts val="168"/>
              </a:spcBef>
            </a:pPr>
            <a:r>
              <a:rPr lang="pt-BR" sz="480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Extrair d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4800" spc="-25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4800" spc="-2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4800" spc="-14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800" spc="-2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od</a:t>
            </a:r>
            <a:r>
              <a:rPr sz="4800" spc="-14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4800" spc="1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os óbi</a:t>
            </a:r>
            <a:r>
              <a:rPr sz="4800" spc="-34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os</a:t>
            </a:r>
            <a:r>
              <a:rPr sz="4800" spc="14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por</a:t>
            </a:r>
            <a:r>
              <a:rPr sz="4800" spc="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4800" spc="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id</a:t>
            </a:r>
            <a:r>
              <a:rPr sz="4800" spc="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4800" spc="-1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4800" spc="-29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4800" spc="0" baseline="3413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endParaRPr sz="3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86265" marR="12700" indent="-139700" algn="r">
              <a:spcBef>
                <a:spcPts val="415"/>
              </a:spcBef>
            </a:pP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de </a:t>
            </a:r>
            <a:r>
              <a:rPr sz="3200" spc="-19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3200" spc="-5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ab</a:t>
            </a:r>
            <a:r>
              <a:rPr sz="3200" spc="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lh</a:t>
            </a:r>
            <a:r>
              <a:rPr sz="3200" spc="-6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3200" spc="1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qual</a:t>
            </a:r>
            <a:r>
              <a:rPr sz="3200" spc="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oi a 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Mor</a:t>
            </a:r>
            <a:r>
              <a:rPr lang="pt-BR" sz="3200" spc="-3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pt-BR" sz="3200" spc="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id</a:t>
            </a:r>
            <a:r>
              <a:rPr lang="pt-BR" sz="3200" spc="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de P</a:t>
            </a:r>
            <a:r>
              <a:rPr lang="pt-BR" sz="3200" spc="-5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op</a:t>
            </a:r>
            <a:r>
              <a:rPr lang="pt-BR" sz="3200" spc="-1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lang="pt-BR" sz="3200" spc="-3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cional (MP)</a:t>
            </a:r>
            <a:r>
              <a:rPr lang="pt-BR" sz="3200" spc="2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por </a:t>
            </a:r>
            <a:r>
              <a:rPr sz="3200" spc="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3200" spc="-3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8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x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-3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sz="3200" spc="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</a:t>
            </a:r>
            <a:r>
              <a:rPr sz="3200" spc="14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3200" spc="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cul</a:t>
            </a:r>
            <a:r>
              <a:rPr sz="3200" spc="9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3200" spc="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no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/feminino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) no </a:t>
            </a:r>
            <a:r>
              <a:rPr sz="3200" spc="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2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st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ado de </a:t>
            </a:r>
            <a:r>
              <a:rPr lang="pt-BR" sz="3200" spc="-6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Rio Grande do Sul</a:t>
            </a:r>
            <a:r>
              <a:rPr sz="3200" spc="1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em</a:t>
            </a:r>
            <a:r>
              <a:rPr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20</a:t>
            </a:r>
            <a:r>
              <a:rPr lang="pt-BR" sz="3200" spc="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20. </a:t>
            </a:r>
            <a:endParaRPr sz="3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34300" y="3606800"/>
            <a:ext cx="886459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6389" y="1719231"/>
            <a:ext cx="8111222" cy="1590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807" marR="705" algn="ctr">
              <a:lnSpc>
                <a:spcPts val="4600"/>
              </a:lnSpc>
              <a:spcBef>
                <a:spcPts val="230"/>
              </a:spcBef>
            </a:pPr>
            <a:r>
              <a:rPr lang="pt-BR" sz="4000" b="1" spc="0" dirty="0">
                <a:solidFill>
                  <a:srgbClr val="0E0AB6"/>
                </a:solidFill>
                <a:latin typeface="+mj-lt"/>
                <a:cs typeface="Arial"/>
              </a:rPr>
              <a:t>Sistema de 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I</a:t>
            </a:r>
            <a:r>
              <a:rPr sz="4000" b="1" spc="-14" dirty="0" err="1">
                <a:solidFill>
                  <a:srgbClr val="0E0AB6"/>
                </a:solidFill>
                <a:latin typeface="+mj-lt"/>
                <a:cs typeface="Arial"/>
              </a:rPr>
              <a:t>n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f</a:t>
            </a:r>
            <a:r>
              <a:rPr sz="4000" b="1" spc="-19" dirty="0" err="1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r</a:t>
            </a:r>
            <a:r>
              <a:rPr sz="4000" b="1" spc="14" dirty="0" err="1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4000" b="1" spc="-19" dirty="0" err="1">
                <a:solidFill>
                  <a:srgbClr val="0E0AB6"/>
                </a:solidFill>
                <a:latin typeface="+mj-lt"/>
                <a:cs typeface="Arial"/>
              </a:rPr>
              <a:t>ç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ão</a:t>
            </a:r>
            <a:r>
              <a:rPr lang="pt-BR" sz="4000" b="1" spc="0" dirty="0">
                <a:solidFill>
                  <a:srgbClr val="0E0AB6"/>
                </a:solidFill>
                <a:latin typeface="+mj-lt"/>
                <a:cs typeface="Arial"/>
              </a:rPr>
              <a:t> sobre</a:t>
            </a:r>
            <a:endParaRPr sz="4000" dirty="0">
              <a:solidFill>
                <a:srgbClr val="0E0AB6"/>
              </a:solidFill>
              <a:latin typeface="+mj-lt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633"/>
              </a:spcBef>
            </a:pP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M</a:t>
            </a:r>
            <a:r>
              <a:rPr sz="4000" b="1" spc="-19" dirty="0" err="1">
                <a:solidFill>
                  <a:srgbClr val="0E0AB6"/>
                </a:solidFill>
                <a:latin typeface="+mj-lt"/>
                <a:cs typeface="Arial"/>
              </a:rPr>
              <a:t>o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rtal</a:t>
            </a:r>
            <a:r>
              <a:rPr sz="4000" b="1" spc="-14" dirty="0" err="1">
                <a:solidFill>
                  <a:srgbClr val="0E0AB6"/>
                </a:solidFill>
                <a:latin typeface="+mj-lt"/>
                <a:cs typeface="Arial"/>
              </a:rPr>
              <a:t>i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d</a:t>
            </a:r>
            <a:r>
              <a:rPr sz="4000" b="1" spc="-19" dirty="0" err="1">
                <a:solidFill>
                  <a:srgbClr val="0E0AB6"/>
                </a:solidFill>
                <a:latin typeface="+mj-lt"/>
                <a:cs typeface="Arial"/>
              </a:rPr>
              <a:t>a</a:t>
            </a:r>
            <a:r>
              <a:rPr sz="4000" b="1" spc="0" dirty="0" err="1">
                <a:solidFill>
                  <a:srgbClr val="0E0AB6"/>
                </a:solidFill>
                <a:latin typeface="+mj-lt"/>
                <a:cs typeface="Arial"/>
              </a:rPr>
              <a:t>de</a:t>
            </a:r>
            <a:r>
              <a:rPr lang="pt-BR" sz="4000" b="1" spc="0" dirty="0">
                <a:solidFill>
                  <a:srgbClr val="0E0AB6"/>
                </a:solidFill>
                <a:latin typeface="+mj-lt"/>
                <a:cs typeface="Arial"/>
              </a:rPr>
              <a:t> – SIM</a:t>
            </a:r>
          </a:p>
          <a:p>
            <a:pPr>
              <a:lnSpc>
                <a:spcPct val="95825"/>
              </a:lnSpc>
              <a:spcBef>
                <a:spcPts val="2633"/>
              </a:spcBef>
            </a:pPr>
            <a:endParaRPr lang="pt-BR" sz="3000" b="1" dirty="0">
              <a:solidFill>
                <a:srgbClr val="C00000"/>
              </a:solidFill>
              <a:cs typeface="Arial"/>
            </a:endParaRPr>
          </a:p>
          <a:p>
            <a:pPr>
              <a:lnSpc>
                <a:spcPct val="95825"/>
              </a:lnSpc>
              <a:spcBef>
                <a:spcPts val="2633"/>
              </a:spcBef>
            </a:pPr>
            <a:r>
              <a:rPr lang="pt-BR" sz="3000" b="1" dirty="0">
                <a:solidFill>
                  <a:srgbClr val="C00000"/>
                </a:solidFill>
                <a:cs typeface="Arial"/>
              </a:rPr>
              <a:t>Tipos de Acesso a base de dados:</a:t>
            </a:r>
          </a:p>
          <a:p>
            <a:pPr marL="514350" indent="-514350">
              <a:lnSpc>
                <a:spcPct val="95825"/>
              </a:lnSpc>
              <a:spcBef>
                <a:spcPts val="2633"/>
              </a:spcBef>
              <a:buAutoNum type="arabicPeriod"/>
            </a:pPr>
            <a:r>
              <a:rPr lang="pt-BR" sz="3000" b="1" spc="0" dirty="0">
                <a:cs typeface="Arial"/>
              </a:rPr>
              <a:t>Tabuladores </a:t>
            </a:r>
            <a:r>
              <a:rPr lang="pt-BR" sz="3000" b="1" spc="0" dirty="0" err="1">
                <a:cs typeface="Arial"/>
              </a:rPr>
              <a:t>Datasus</a:t>
            </a:r>
            <a:endParaRPr lang="pt-BR" sz="3000" b="1" spc="0" dirty="0">
              <a:cs typeface="Arial"/>
            </a:endParaRPr>
          </a:p>
          <a:p>
            <a:pPr marL="514350" indent="-514350">
              <a:lnSpc>
                <a:spcPct val="95825"/>
              </a:lnSpc>
              <a:spcBef>
                <a:spcPts val="2633"/>
              </a:spcBef>
              <a:buAutoNum type="arabicPeriod"/>
            </a:pPr>
            <a:r>
              <a:rPr lang="pt-BR" sz="3000" b="1" dirty="0">
                <a:cs typeface="Arial"/>
              </a:rPr>
              <a:t>Download do banco de dados dos estados</a:t>
            </a:r>
            <a:endParaRPr sz="3000" dirty="0">
              <a:cs typeface="Arial"/>
            </a:endParaRPr>
          </a:p>
        </p:txBody>
      </p:sp>
      <p:pic>
        <p:nvPicPr>
          <p:cNvPr id="2052" name="Picture 4" descr="Portal do Datasus está mais rápido e acessível – Portal AMM">
            <a:extLst>
              <a:ext uri="{FF2B5EF4-FFF2-40B4-BE49-F238E27FC236}">
                <a16:creationId xmlns:a16="http://schemas.microsoft.com/office/drawing/2014/main" id="{68AE98ED-1280-4682-A601-E9137F2B3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9836" r="8216" b="14866"/>
          <a:stretch/>
        </p:blipFill>
        <p:spPr bwMode="auto">
          <a:xfrm>
            <a:off x="3553513" y="3309619"/>
            <a:ext cx="20369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969369-F37C-4435-99C1-F6C379CF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371600"/>
            <a:ext cx="8940800" cy="5029200"/>
          </a:xfrm>
          <a:prstGeom prst="rect">
            <a:avLst/>
          </a:prstGeom>
        </p:spPr>
      </p:pic>
      <p:sp>
        <p:nvSpPr>
          <p:cNvPr id="5" name="object 48">
            <a:extLst>
              <a:ext uri="{FF2B5EF4-FFF2-40B4-BE49-F238E27FC236}">
                <a16:creationId xmlns:a16="http://schemas.microsoft.com/office/drawing/2014/main" id="{8649CA55-817F-4BD5-93F4-69A064BE57AD}"/>
              </a:ext>
            </a:extLst>
          </p:cNvPr>
          <p:cNvSpPr txBox="1"/>
          <p:nvPr/>
        </p:nvSpPr>
        <p:spPr>
          <a:xfrm>
            <a:off x="406082" y="451282"/>
            <a:ext cx="8331836" cy="624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2800" spc="0" baseline="2730" dirty="0">
                <a:cs typeface="Calibri"/>
              </a:rPr>
              <a:t>1 –</a:t>
            </a:r>
            <a:r>
              <a:rPr lang="pt-BR" sz="2800" spc="9" baseline="2730" dirty="0">
                <a:cs typeface="Calibri"/>
              </a:rPr>
              <a:t>Acesso portal do </a:t>
            </a:r>
            <a:r>
              <a:rPr lang="pt-BR" sz="2800" spc="9" baseline="2730" dirty="0" err="1">
                <a:cs typeface="Calibri"/>
              </a:rPr>
              <a:t>Datasus</a:t>
            </a:r>
            <a:r>
              <a:rPr lang="pt-BR" sz="2800" spc="9" baseline="2730" dirty="0">
                <a:cs typeface="Calibri"/>
              </a:rPr>
              <a:t> &lt;</a:t>
            </a:r>
            <a:r>
              <a:rPr lang="pt-BR" sz="2800" dirty="0">
                <a:hlinkClick r:id="rId3"/>
              </a:rPr>
              <a:t>http://datasus.saude.gov.br/</a:t>
            </a:r>
            <a:r>
              <a:rPr lang="pt-BR" sz="2800" dirty="0"/>
              <a:t>&gt;</a:t>
            </a:r>
          </a:p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lang="pt-BR" sz="2800" spc="9" baseline="2730" dirty="0">
                <a:cs typeface="Calibri"/>
              </a:rPr>
              <a:t>2 - Arraste o </a:t>
            </a:r>
            <a:r>
              <a:rPr sz="2800" spc="0" baseline="2730" dirty="0">
                <a:cs typeface="Calibri"/>
              </a:rPr>
              <a:t>c</a:t>
            </a:r>
            <a:r>
              <a:rPr sz="2800" spc="9" baseline="2730" dirty="0">
                <a:cs typeface="Calibri"/>
              </a:rPr>
              <a:t>u</a:t>
            </a:r>
            <a:r>
              <a:rPr sz="2800" spc="-34" baseline="2730" dirty="0">
                <a:cs typeface="Calibri"/>
              </a:rPr>
              <a:t>r</a:t>
            </a:r>
            <a:r>
              <a:rPr sz="2800" spc="0" baseline="2730" dirty="0">
                <a:cs typeface="Calibri"/>
              </a:rPr>
              <a:t>s</a:t>
            </a:r>
            <a:r>
              <a:rPr sz="2800" spc="4" baseline="2730" dirty="0">
                <a:cs typeface="Calibri"/>
              </a:rPr>
              <a:t>o</a:t>
            </a:r>
            <a:r>
              <a:rPr sz="2800" spc="0" baseline="2730" dirty="0">
                <a:cs typeface="Calibri"/>
              </a:rPr>
              <a:t>r</a:t>
            </a:r>
            <a:r>
              <a:rPr sz="2800" spc="-4" baseline="2730" dirty="0">
                <a:cs typeface="Calibri"/>
              </a:rPr>
              <a:t> </a:t>
            </a:r>
            <a:r>
              <a:rPr sz="2800" spc="9" baseline="2730" dirty="0">
                <a:cs typeface="Calibri"/>
              </a:rPr>
              <a:t>d</a:t>
            </a:r>
            <a:r>
              <a:rPr sz="2800" spc="0" baseline="2730" dirty="0">
                <a:cs typeface="Calibri"/>
              </a:rPr>
              <a:t>o</a:t>
            </a:r>
            <a:r>
              <a:rPr sz="2800" spc="-4" baseline="2730" dirty="0">
                <a:cs typeface="Calibri"/>
              </a:rPr>
              <a:t> </a:t>
            </a:r>
            <a:r>
              <a:rPr sz="2800" spc="0" baseline="2730" dirty="0">
                <a:cs typeface="Calibri"/>
              </a:rPr>
              <a:t>m</a:t>
            </a:r>
            <a:r>
              <a:rPr sz="2800" spc="9" baseline="2730" dirty="0">
                <a:cs typeface="Calibri"/>
              </a:rPr>
              <a:t>ou</a:t>
            </a:r>
            <a:r>
              <a:rPr sz="2800" spc="0" baseline="2730" dirty="0">
                <a:cs typeface="Calibri"/>
              </a:rPr>
              <a:t>se</a:t>
            </a:r>
            <a:r>
              <a:rPr sz="2800" spc="-4" baseline="2730" dirty="0">
                <a:cs typeface="Calibri"/>
              </a:rPr>
              <a:t> </a:t>
            </a:r>
            <a:r>
              <a:rPr lang="pt-BR" sz="2800" spc="-4" baseline="2730" dirty="0">
                <a:cs typeface="Calibri"/>
              </a:rPr>
              <a:t>para rolar a página até </a:t>
            </a:r>
            <a:r>
              <a:rPr sz="2800" b="1" spc="-19" baseline="2730" dirty="0">
                <a:solidFill>
                  <a:srgbClr val="C00000"/>
                </a:solidFill>
                <a:cs typeface="Calibri"/>
              </a:rPr>
              <a:t>&lt;</a:t>
            </a:r>
            <a:r>
              <a:rPr lang="pt-BR" sz="2800" b="1" spc="-19" baseline="2730" dirty="0">
                <a:solidFill>
                  <a:srgbClr val="C00000"/>
                </a:solidFill>
                <a:cs typeface="Calibri"/>
              </a:rPr>
              <a:t>Serviços do Cidadão</a:t>
            </a:r>
            <a:r>
              <a:rPr sz="2800" b="1" spc="0" baseline="2730" dirty="0">
                <a:solidFill>
                  <a:srgbClr val="C00000"/>
                </a:solidFill>
                <a:cs typeface="Calibri"/>
              </a:rPr>
              <a:t>&gt;</a:t>
            </a:r>
            <a:endParaRPr sz="2800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664F54-C345-408B-9862-112E7E4057D4}"/>
              </a:ext>
            </a:extLst>
          </p:cNvPr>
          <p:cNvSpPr txBox="1"/>
          <p:nvPr/>
        </p:nvSpPr>
        <p:spPr>
          <a:xfrm>
            <a:off x="-152400" y="6143210"/>
            <a:ext cx="4572000" cy="69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140" marR="30480">
              <a:lnSpc>
                <a:spcPts val="1530"/>
              </a:lnSpc>
              <a:spcBef>
                <a:spcPts val="76"/>
              </a:spcBef>
            </a:pPr>
            <a:endParaRPr lang="pt-BR" sz="1800" b="1" spc="9" dirty="0">
              <a:latin typeface="Arial"/>
              <a:cs typeface="Arial"/>
            </a:endParaRPr>
          </a:p>
          <a:p>
            <a:pPr marL="358140" marR="30480">
              <a:lnSpc>
                <a:spcPts val="1530"/>
              </a:lnSpc>
              <a:spcBef>
                <a:spcPts val="76"/>
              </a:spcBef>
            </a:pPr>
            <a:r>
              <a:rPr lang="pt-BR" sz="1800" b="1" spc="9" dirty="0">
                <a:latin typeface="Arial"/>
                <a:cs typeface="Arial"/>
              </a:rPr>
              <a:t>R</a:t>
            </a:r>
            <a:r>
              <a:rPr lang="pt-BR" sz="1800" b="1" spc="4" dirty="0">
                <a:latin typeface="Arial"/>
                <a:cs typeface="Arial"/>
              </a:rPr>
              <a:t>o</a:t>
            </a:r>
            <a:r>
              <a:rPr lang="pt-BR" sz="1800" b="1" spc="-9" dirty="0">
                <a:latin typeface="Arial"/>
                <a:cs typeface="Arial"/>
              </a:rPr>
              <a:t>l</a:t>
            </a:r>
            <a:r>
              <a:rPr lang="pt-BR" sz="1800" b="1" spc="0" dirty="0">
                <a:latin typeface="Arial"/>
                <a:cs typeface="Arial"/>
              </a:rPr>
              <a:t>ar</a:t>
            </a:r>
            <a:r>
              <a:rPr lang="pt-BR" dirty="0">
                <a:latin typeface="Arial"/>
                <a:cs typeface="Arial"/>
              </a:rPr>
              <a:t> </a:t>
            </a:r>
            <a:r>
              <a:rPr lang="pt-BR" sz="1800" b="1" spc="0" dirty="0">
                <a:latin typeface="Arial"/>
                <a:cs typeface="Arial"/>
              </a:rPr>
              <a:t>a</a:t>
            </a:r>
            <a:r>
              <a:rPr lang="pt-BR" sz="1800" b="1" spc="-4" dirty="0">
                <a:latin typeface="Arial"/>
                <a:cs typeface="Arial"/>
              </a:rPr>
              <a:t> </a:t>
            </a:r>
            <a:r>
              <a:rPr lang="pt-BR" sz="1800" b="1" spc="4" dirty="0">
                <a:latin typeface="Arial"/>
                <a:cs typeface="Arial"/>
              </a:rPr>
              <a:t>p</a:t>
            </a:r>
            <a:r>
              <a:rPr lang="pt-BR" sz="1800" b="1" spc="0" dirty="0">
                <a:latin typeface="Arial"/>
                <a:cs typeface="Arial"/>
              </a:rPr>
              <a:t>á</a:t>
            </a:r>
            <a:r>
              <a:rPr lang="pt-BR" sz="1800" b="1" spc="4" dirty="0">
                <a:latin typeface="Arial"/>
                <a:cs typeface="Arial"/>
              </a:rPr>
              <a:t>g</a:t>
            </a:r>
            <a:r>
              <a:rPr lang="pt-BR" sz="1800" b="1" spc="-9" dirty="0">
                <a:latin typeface="Arial"/>
                <a:cs typeface="Arial"/>
              </a:rPr>
              <a:t>i</a:t>
            </a:r>
            <a:r>
              <a:rPr lang="pt-BR" sz="1800" b="1" spc="4" dirty="0">
                <a:latin typeface="Arial"/>
                <a:cs typeface="Arial"/>
              </a:rPr>
              <a:t>n</a:t>
            </a:r>
            <a:r>
              <a:rPr lang="pt-BR" sz="1800" b="1" spc="0" dirty="0">
                <a:latin typeface="Arial"/>
                <a:cs typeface="Arial"/>
              </a:rPr>
              <a:t>a</a:t>
            </a:r>
          </a:p>
          <a:p>
            <a:pPr marL="358140" marR="30480">
              <a:lnSpc>
                <a:spcPts val="1530"/>
              </a:lnSpc>
              <a:spcBef>
                <a:spcPts val="76"/>
              </a:spcBef>
            </a:pPr>
            <a:r>
              <a:rPr lang="pt-BR" sz="1800" b="1" spc="4" dirty="0">
                <a:latin typeface="Arial"/>
                <a:cs typeface="Arial"/>
              </a:rPr>
              <a:t>p</a:t>
            </a:r>
            <a:r>
              <a:rPr lang="pt-BR" sz="1800" b="1" spc="0" dirty="0">
                <a:latin typeface="Arial"/>
                <a:cs typeface="Arial"/>
              </a:rPr>
              <a:t>ara </a:t>
            </a:r>
            <a:r>
              <a:rPr lang="pt-BR" sz="1800" b="1" spc="4" dirty="0">
                <a:latin typeface="Arial"/>
                <a:cs typeface="Arial"/>
              </a:rPr>
              <a:t>b</a:t>
            </a:r>
            <a:r>
              <a:rPr lang="pt-BR" sz="1800" b="1" spc="0" dirty="0">
                <a:latin typeface="Arial"/>
                <a:cs typeface="Arial"/>
              </a:rPr>
              <a:t>a</a:t>
            </a:r>
            <a:r>
              <a:rPr lang="pt-BR" sz="1800" b="1" spc="-4" dirty="0">
                <a:latin typeface="Arial"/>
                <a:cs typeface="Arial"/>
              </a:rPr>
              <a:t>i</a:t>
            </a:r>
            <a:r>
              <a:rPr lang="pt-BR" sz="1800" b="1" spc="0" dirty="0">
                <a:latin typeface="Arial"/>
                <a:cs typeface="Arial"/>
              </a:rPr>
              <a:t>xo</a:t>
            </a:r>
            <a:endParaRPr lang="pt-BR" sz="1800" dirty="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FC34EA68-0502-479E-B820-5D18A60AD9B2}"/>
              </a:ext>
            </a:extLst>
          </p:cNvPr>
          <p:cNvSpPr/>
          <p:nvPr/>
        </p:nvSpPr>
        <p:spPr>
          <a:xfrm>
            <a:off x="0" y="5867401"/>
            <a:ext cx="8974667" cy="990600"/>
          </a:xfrm>
          <a:custGeom>
            <a:avLst/>
            <a:gdLst/>
            <a:ahLst/>
            <a:cxnLst/>
            <a:rect l="l" t="t" r="r" b="b"/>
            <a:pathLst>
              <a:path w="8630539" h="962977">
                <a:moveTo>
                  <a:pt x="0" y="242315"/>
                </a:moveTo>
                <a:lnTo>
                  <a:pt x="924191" y="242315"/>
                </a:lnTo>
                <a:lnTo>
                  <a:pt x="1320292" y="242315"/>
                </a:lnTo>
                <a:lnTo>
                  <a:pt x="1584325" y="242315"/>
                </a:lnTo>
                <a:lnTo>
                  <a:pt x="1584325" y="362369"/>
                </a:lnTo>
                <a:lnTo>
                  <a:pt x="8630539" y="0"/>
                </a:lnTo>
                <a:lnTo>
                  <a:pt x="1584325" y="542556"/>
                </a:lnTo>
                <a:lnTo>
                  <a:pt x="1584325" y="962977"/>
                </a:lnTo>
                <a:lnTo>
                  <a:pt x="1320292" y="962977"/>
                </a:lnTo>
                <a:lnTo>
                  <a:pt x="924191" y="962977"/>
                </a:lnTo>
                <a:lnTo>
                  <a:pt x="0" y="962977"/>
                </a:lnTo>
                <a:lnTo>
                  <a:pt x="0" y="542556"/>
                </a:lnTo>
                <a:lnTo>
                  <a:pt x="0" y="362369"/>
                </a:lnTo>
                <a:lnTo>
                  <a:pt x="0" y="242315"/>
                </a:lnTo>
                <a:close/>
              </a:path>
            </a:pathLst>
          </a:custGeom>
          <a:ln w="9525">
            <a:solidFill>
              <a:srgbClr val="FF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83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bject 245"/>
          <p:cNvSpPr txBox="1"/>
          <p:nvPr/>
        </p:nvSpPr>
        <p:spPr>
          <a:xfrm>
            <a:off x="310712" y="76200"/>
            <a:ext cx="8381171" cy="167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2965"/>
              </a:lnSpc>
              <a:spcBef>
                <a:spcPts val="148"/>
              </a:spcBef>
            </a:pPr>
            <a:r>
              <a:rPr sz="2800" b="1" spc="0" dirty="0">
                <a:solidFill>
                  <a:srgbClr val="006FC0"/>
                </a:solidFill>
                <a:latin typeface="+mj-lt"/>
                <a:cs typeface="Arial"/>
              </a:rPr>
              <a:t>C</a:t>
            </a:r>
            <a:r>
              <a:rPr sz="2800" b="1" spc="4" dirty="0">
                <a:solidFill>
                  <a:srgbClr val="006FC0"/>
                </a:solidFill>
                <a:latin typeface="+mj-lt"/>
                <a:cs typeface="Arial"/>
              </a:rPr>
              <a:t>o</a:t>
            </a:r>
            <a:r>
              <a:rPr sz="2800" b="1" spc="-9" dirty="0">
                <a:solidFill>
                  <a:srgbClr val="006FC0"/>
                </a:solidFill>
                <a:latin typeface="+mj-lt"/>
                <a:cs typeface="Arial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+mj-lt"/>
                <a:cs typeface="Arial"/>
              </a:rPr>
              <a:t>o</a:t>
            </a:r>
            <a:r>
              <a:rPr sz="2800" b="1" spc="9" dirty="0">
                <a:solidFill>
                  <a:srgbClr val="006FC0"/>
                </a:solidFill>
                <a:latin typeface="+mj-lt"/>
                <a:cs typeface="Arial"/>
              </a:rPr>
              <a:t> </a:t>
            </a:r>
            <a:r>
              <a:rPr lang="pt-BR" sz="2800" b="1" spc="9" dirty="0">
                <a:solidFill>
                  <a:srgbClr val="006FC0"/>
                </a:solidFill>
                <a:latin typeface="+mj-lt"/>
                <a:cs typeface="Arial"/>
              </a:rPr>
              <a:t>construir tabuladores </a:t>
            </a:r>
            <a:r>
              <a:rPr lang="pt-BR" sz="2800" b="1" spc="0" dirty="0">
                <a:solidFill>
                  <a:srgbClr val="006FC0"/>
                </a:solidFill>
                <a:latin typeface="+mj-lt"/>
                <a:cs typeface="Arial"/>
              </a:rPr>
              <a:t>no SIM</a:t>
            </a:r>
            <a:endParaRPr sz="2800" dirty="0">
              <a:latin typeface="+mj-lt"/>
              <a:cs typeface="Arial"/>
            </a:endParaRPr>
          </a:p>
          <a:p>
            <a:pPr marL="157162">
              <a:lnSpc>
                <a:spcPct val="119791"/>
              </a:lnSpc>
              <a:spcBef>
                <a:spcPts val="599"/>
              </a:spcBef>
            </a:pPr>
            <a:r>
              <a:rPr lang="pt-BR" sz="2000" spc="0" dirty="0">
                <a:cs typeface="Arial"/>
              </a:rPr>
              <a:t>3. Na página </a:t>
            </a:r>
            <a:r>
              <a:rPr lang="pt-BR" sz="2000" dirty="0">
                <a:cs typeface="Arial"/>
              </a:rPr>
              <a:t>inicial, role até </a:t>
            </a:r>
            <a:r>
              <a:rPr lang="pt-BR" sz="2000" b="1" spc="39" dirty="0">
                <a:solidFill>
                  <a:srgbClr val="C00000"/>
                </a:solidFill>
                <a:cs typeface="Arial"/>
              </a:rPr>
              <a:t>“Serviços para o cidadão” </a:t>
            </a:r>
            <a:r>
              <a:rPr lang="pt-BR" sz="2000" dirty="0">
                <a:cs typeface="Arial"/>
              </a:rPr>
              <a:t>e c</a:t>
            </a:r>
            <a:r>
              <a:rPr lang="pt-BR" sz="2000" spc="0" dirty="0">
                <a:cs typeface="Arial"/>
              </a:rPr>
              <a:t>lique no botão </a:t>
            </a:r>
            <a:r>
              <a:rPr lang="pt-BR" sz="2000" b="1" spc="39" dirty="0">
                <a:solidFill>
                  <a:srgbClr val="C00000"/>
                </a:solidFill>
                <a:cs typeface="Arial"/>
              </a:rPr>
              <a:t>&lt;</a:t>
            </a:r>
            <a:r>
              <a:rPr lang="pt-BR" sz="2000" b="1" spc="39" dirty="0" err="1">
                <a:solidFill>
                  <a:srgbClr val="C00000"/>
                </a:solidFill>
                <a:cs typeface="Arial"/>
              </a:rPr>
              <a:t>tabnet</a:t>
            </a:r>
            <a:r>
              <a:rPr lang="pt-BR" sz="2000" b="1" spc="39" dirty="0">
                <a:solidFill>
                  <a:srgbClr val="C00000"/>
                </a:solidFill>
                <a:cs typeface="Arial"/>
              </a:rPr>
              <a:t>&gt; </a:t>
            </a:r>
            <a:r>
              <a:rPr lang="pt-BR" sz="2000" spc="39" dirty="0">
                <a:cs typeface="Arial"/>
              </a:rPr>
              <a:t>para fazer </a:t>
            </a:r>
            <a:r>
              <a:rPr sz="2000" spc="9" dirty="0">
                <a:cs typeface="Arial"/>
              </a:rPr>
              <a:t> </a:t>
            </a:r>
            <a:r>
              <a:rPr sz="2000" spc="-4" dirty="0">
                <a:cs typeface="Arial"/>
              </a:rPr>
              <a:t>do</a:t>
            </a:r>
            <a:r>
              <a:rPr sz="2000" spc="-14" dirty="0">
                <a:cs typeface="Arial"/>
              </a:rPr>
              <a:t>w</a:t>
            </a:r>
            <a:r>
              <a:rPr sz="2000" spc="-4" dirty="0">
                <a:cs typeface="Arial"/>
              </a:rPr>
              <a:t>n</a:t>
            </a:r>
            <a:r>
              <a:rPr sz="2000" spc="0" dirty="0">
                <a:cs typeface="Arial"/>
              </a:rPr>
              <a:t>lo</a:t>
            </a:r>
            <a:r>
              <a:rPr sz="2000" spc="-9" dirty="0">
                <a:cs typeface="Arial"/>
              </a:rPr>
              <a:t>a</a:t>
            </a:r>
            <a:r>
              <a:rPr sz="2000" spc="0" dirty="0">
                <a:cs typeface="Arial"/>
              </a:rPr>
              <a:t>d</a:t>
            </a:r>
            <a:r>
              <a:rPr sz="2000" spc="50" dirty="0">
                <a:cs typeface="Arial"/>
              </a:rPr>
              <a:t> </a:t>
            </a:r>
            <a:r>
              <a:rPr sz="2000" spc="-4" dirty="0">
                <a:cs typeface="Arial"/>
              </a:rPr>
              <a:t>po</a:t>
            </a:r>
            <a:r>
              <a:rPr sz="2000" spc="0" dirty="0">
                <a:cs typeface="Arial"/>
              </a:rPr>
              <a:t>r</a:t>
            </a:r>
            <a:r>
              <a:rPr sz="2000" spc="19" dirty="0">
                <a:cs typeface="Arial"/>
              </a:rPr>
              <a:t> </a:t>
            </a:r>
            <a:r>
              <a:rPr sz="2000" spc="4" dirty="0">
                <a:cs typeface="Arial"/>
              </a:rPr>
              <a:t>U</a:t>
            </a:r>
            <a:r>
              <a:rPr sz="2000" spc="-175" dirty="0">
                <a:cs typeface="Arial"/>
              </a:rPr>
              <a:t>F</a:t>
            </a:r>
            <a:r>
              <a:rPr sz="2000" spc="0" dirty="0">
                <a:cs typeface="Arial"/>
              </a:rPr>
              <a:t>,</a:t>
            </a:r>
            <a:r>
              <a:rPr sz="2000" spc="-9" dirty="0">
                <a:cs typeface="Arial"/>
              </a:rPr>
              <a:t> </a:t>
            </a:r>
            <a:r>
              <a:rPr lang="pt-BR" sz="2000" spc="-9" dirty="0">
                <a:cs typeface="Arial"/>
              </a:rPr>
              <a:t>município de residência e </a:t>
            </a:r>
            <a:r>
              <a:rPr sz="2000" spc="-4" dirty="0" err="1">
                <a:cs typeface="Arial"/>
              </a:rPr>
              <a:t>an</a:t>
            </a:r>
            <a:r>
              <a:rPr sz="2000" spc="0" dirty="0" err="1">
                <a:cs typeface="Arial"/>
              </a:rPr>
              <a:t>o</a:t>
            </a:r>
            <a:r>
              <a:rPr sz="2000" spc="29" dirty="0">
                <a:cs typeface="Arial"/>
              </a:rPr>
              <a:t> </a:t>
            </a:r>
            <a:r>
              <a:rPr sz="2000" spc="0" dirty="0" err="1">
                <a:cs typeface="Arial"/>
              </a:rPr>
              <a:t>cal</a:t>
            </a:r>
            <a:r>
              <a:rPr sz="2000" spc="-4" dirty="0" err="1">
                <a:cs typeface="Arial"/>
              </a:rPr>
              <a:t>endá</a:t>
            </a:r>
            <a:r>
              <a:rPr sz="2000" spc="4" dirty="0" err="1">
                <a:cs typeface="Arial"/>
              </a:rPr>
              <a:t>r</a:t>
            </a:r>
            <a:r>
              <a:rPr sz="2000" spc="0" dirty="0" err="1">
                <a:cs typeface="Arial"/>
              </a:rPr>
              <a:t>io</a:t>
            </a:r>
            <a:r>
              <a:rPr lang="pt-BR" sz="1600" spc="0" dirty="0">
                <a:cs typeface="Arial"/>
              </a:rPr>
              <a:t>.</a:t>
            </a:r>
          </a:p>
        </p:txBody>
      </p:sp>
      <p:pic>
        <p:nvPicPr>
          <p:cNvPr id="250" name="Imagem 249">
            <a:extLst>
              <a:ext uri="{FF2B5EF4-FFF2-40B4-BE49-F238E27FC236}">
                <a16:creationId xmlns:a16="http://schemas.microsoft.com/office/drawing/2014/main" id="{6785C1BB-E0A6-4DC4-9BE2-9504703D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967736"/>
            <a:ext cx="8558336" cy="4814064"/>
          </a:xfrm>
          <a:prstGeom prst="rect">
            <a:avLst/>
          </a:prstGeom>
        </p:spPr>
      </p:pic>
      <p:cxnSp>
        <p:nvCxnSpPr>
          <p:cNvPr id="252" name="Conector de Seta Reta 251">
            <a:extLst>
              <a:ext uri="{FF2B5EF4-FFF2-40B4-BE49-F238E27FC236}">
                <a16:creationId xmlns:a16="http://schemas.microsoft.com/office/drawing/2014/main" id="{F7F83AD8-FD9B-48FA-B0E4-C04429B76B00}"/>
              </a:ext>
            </a:extLst>
          </p:cNvPr>
          <p:cNvCxnSpPr/>
          <p:nvPr/>
        </p:nvCxnSpPr>
        <p:spPr>
          <a:xfrm>
            <a:off x="3581400" y="2895600"/>
            <a:ext cx="457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530FB6-B7C2-4C0A-8B70-4E9F3D21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EF5EACE-35D0-47EA-8477-B737B191AACC}"/>
              </a:ext>
            </a:extLst>
          </p:cNvPr>
          <p:cNvSpPr txBox="1"/>
          <p:nvPr/>
        </p:nvSpPr>
        <p:spPr>
          <a:xfrm>
            <a:off x="457200" y="457200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 dirty="0">
                <a:latin typeface="Arial"/>
                <a:cs typeface="Arial"/>
              </a:rPr>
              <a:t>4. Ao abrir tabulações role o cursor pro final da página e clique em estatísticas vitais </a:t>
            </a:r>
            <a:r>
              <a:rPr lang="pt-BR" sz="1800" b="1" spc="0" dirty="0">
                <a:solidFill>
                  <a:srgbClr val="C00000"/>
                </a:solidFill>
                <a:latin typeface="Arial"/>
                <a:cs typeface="Arial"/>
              </a:rPr>
              <a:t>&lt; mortalidade –CID10&gt;.</a:t>
            </a:r>
            <a:endParaRPr lang="pt-BR" b="1" dirty="0">
              <a:solidFill>
                <a:srgbClr val="C00000"/>
              </a:solidFill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7A224FD-CA3F-4B01-BD36-7AAD477289C3}"/>
              </a:ext>
            </a:extLst>
          </p:cNvPr>
          <p:cNvCxnSpPr>
            <a:cxnSpLocks/>
          </p:cNvCxnSpPr>
          <p:nvPr/>
        </p:nvCxnSpPr>
        <p:spPr>
          <a:xfrm>
            <a:off x="2286000" y="4343400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0">
            <a:extLst>
              <a:ext uri="{FF2B5EF4-FFF2-40B4-BE49-F238E27FC236}">
                <a16:creationId xmlns:a16="http://schemas.microsoft.com/office/drawing/2014/main" id="{C16C2E81-9D5C-4F43-9AA2-61A36C19CE76}"/>
              </a:ext>
            </a:extLst>
          </p:cNvPr>
          <p:cNvSpPr/>
          <p:nvPr/>
        </p:nvSpPr>
        <p:spPr>
          <a:xfrm>
            <a:off x="2850037" y="4076944"/>
            <a:ext cx="1439926" cy="287274"/>
          </a:xfrm>
          <a:custGeom>
            <a:avLst/>
            <a:gdLst/>
            <a:ahLst/>
            <a:cxnLst/>
            <a:rect l="l" t="t" r="r" b="b"/>
            <a:pathLst>
              <a:path w="1439926" h="287274">
                <a:moveTo>
                  <a:pt x="0" y="143637"/>
                </a:moveTo>
                <a:lnTo>
                  <a:pt x="20923" y="109104"/>
                </a:lnTo>
                <a:lnTo>
                  <a:pt x="56576" y="87707"/>
                </a:lnTo>
                <a:lnTo>
                  <a:pt x="107864" y="67954"/>
                </a:lnTo>
                <a:lnTo>
                  <a:pt x="173303" y="50140"/>
                </a:lnTo>
                <a:lnTo>
                  <a:pt x="210867" y="42052"/>
                </a:lnTo>
                <a:lnTo>
                  <a:pt x="251413" y="34560"/>
                </a:lnTo>
                <a:lnTo>
                  <a:pt x="294756" y="27700"/>
                </a:lnTo>
                <a:lnTo>
                  <a:pt x="340711" y="21509"/>
                </a:lnTo>
                <a:lnTo>
                  <a:pt x="389093" y="16023"/>
                </a:lnTo>
                <a:lnTo>
                  <a:pt x="439715" y="11281"/>
                </a:lnTo>
                <a:lnTo>
                  <a:pt x="492394" y="7318"/>
                </a:lnTo>
                <a:lnTo>
                  <a:pt x="546943" y="4171"/>
                </a:lnTo>
                <a:lnTo>
                  <a:pt x="603178" y="1878"/>
                </a:lnTo>
                <a:lnTo>
                  <a:pt x="660913" y="475"/>
                </a:lnTo>
                <a:lnTo>
                  <a:pt x="719963" y="0"/>
                </a:lnTo>
                <a:lnTo>
                  <a:pt x="779012" y="475"/>
                </a:lnTo>
                <a:lnTo>
                  <a:pt x="836747" y="1878"/>
                </a:lnTo>
                <a:lnTo>
                  <a:pt x="892982" y="4171"/>
                </a:lnTo>
                <a:lnTo>
                  <a:pt x="947531" y="7318"/>
                </a:lnTo>
                <a:lnTo>
                  <a:pt x="1000210" y="11281"/>
                </a:lnTo>
                <a:lnTo>
                  <a:pt x="1050832" y="16023"/>
                </a:lnTo>
                <a:lnTo>
                  <a:pt x="1099214" y="21509"/>
                </a:lnTo>
                <a:lnTo>
                  <a:pt x="1145169" y="27700"/>
                </a:lnTo>
                <a:lnTo>
                  <a:pt x="1188512" y="34560"/>
                </a:lnTo>
                <a:lnTo>
                  <a:pt x="1229058" y="42052"/>
                </a:lnTo>
                <a:lnTo>
                  <a:pt x="1266622" y="50140"/>
                </a:lnTo>
                <a:lnTo>
                  <a:pt x="1332061" y="67954"/>
                </a:lnTo>
                <a:lnTo>
                  <a:pt x="1383349" y="87707"/>
                </a:lnTo>
                <a:lnTo>
                  <a:pt x="1419002" y="109104"/>
                </a:lnTo>
                <a:lnTo>
                  <a:pt x="1439926" y="143637"/>
                </a:lnTo>
                <a:lnTo>
                  <a:pt x="1437539" y="155423"/>
                </a:lnTo>
                <a:lnTo>
                  <a:pt x="1403223" y="189055"/>
                </a:lnTo>
                <a:lnTo>
                  <a:pt x="1359567" y="209666"/>
                </a:lnTo>
                <a:lnTo>
                  <a:pt x="1301018" y="228487"/>
                </a:lnTo>
                <a:lnTo>
                  <a:pt x="1229058" y="245221"/>
                </a:lnTo>
                <a:lnTo>
                  <a:pt x="1188512" y="252713"/>
                </a:lnTo>
                <a:lnTo>
                  <a:pt x="1145169" y="259573"/>
                </a:lnTo>
                <a:lnTo>
                  <a:pt x="1099214" y="265764"/>
                </a:lnTo>
                <a:lnTo>
                  <a:pt x="1050832" y="271250"/>
                </a:lnTo>
                <a:lnTo>
                  <a:pt x="1000210" y="275992"/>
                </a:lnTo>
                <a:lnTo>
                  <a:pt x="947531" y="279955"/>
                </a:lnTo>
                <a:lnTo>
                  <a:pt x="892982" y="283102"/>
                </a:lnTo>
                <a:lnTo>
                  <a:pt x="836747" y="285395"/>
                </a:lnTo>
                <a:lnTo>
                  <a:pt x="779012" y="286798"/>
                </a:lnTo>
                <a:lnTo>
                  <a:pt x="719963" y="287274"/>
                </a:lnTo>
                <a:lnTo>
                  <a:pt x="660913" y="286798"/>
                </a:lnTo>
                <a:lnTo>
                  <a:pt x="603178" y="285395"/>
                </a:lnTo>
                <a:lnTo>
                  <a:pt x="546943" y="283102"/>
                </a:lnTo>
                <a:lnTo>
                  <a:pt x="492394" y="279955"/>
                </a:lnTo>
                <a:lnTo>
                  <a:pt x="439715" y="275992"/>
                </a:lnTo>
                <a:lnTo>
                  <a:pt x="389093" y="271250"/>
                </a:lnTo>
                <a:lnTo>
                  <a:pt x="340711" y="265764"/>
                </a:lnTo>
                <a:lnTo>
                  <a:pt x="294756" y="259573"/>
                </a:lnTo>
                <a:lnTo>
                  <a:pt x="251413" y="252713"/>
                </a:lnTo>
                <a:lnTo>
                  <a:pt x="210867" y="245221"/>
                </a:lnTo>
                <a:lnTo>
                  <a:pt x="173303" y="237133"/>
                </a:lnTo>
                <a:lnTo>
                  <a:pt x="107864" y="219319"/>
                </a:lnTo>
                <a:lnTo>
                  <a:pt x="56576" y="199566"/>
                </a:lnTo>
                <a:lnTo>
                  <a:pt x="20923" y="178169"/>
                </a:lnTo>
                <a:lnTo>
                  <a:pt x="0" y="14363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75EE1BB9-9893-44D9-AF53-7458B65C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EF5EACE-35D0-47EA-8477-B737B191AACC}"/>
              </a:ext>
            </a:extLst>
          </p:cNvPr>
          <p:cNvSpPr txBox="1"/>
          <p:nvPr/>
        </p:nvSpPr>
        <p:spPr>
          <a:xfrm>
            <a:off x="457200" y="457200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 dirty="0">
                <a:latin typeface="Arial"/>
                <a:cs typeface="Arial"/>
              </a:rPr>
              <a:t>5. Escolha o óbito por tipo de causa e abrang</a:t>
            </a:r>
            <a:r>
              <a:rPr lang="pt-BR" dirty="0">
                <a:latin typeface="Arial"/>
                <a:cs typeface="Arial"/>
              </a:rPr>
              <a:t>ência geográfica.</a:t>
            </a:r>
          </a:p>
          <a:p>
            <a:endParaRPr lang="pt-BR" sz="1800" spc="0" dirty="0">
              <a:latin typeface="Arial"/>
              <a:cs typeface="Arial"/>
            </a:endParaRPr>
          </a:p>
          <a:p>
            <a:r>
              <a:rPr lang="pt-BR" sz="1800" spc="0" dirty="0">
                <a:latin typeface="Arial"/>
                <a:cs typeface="Arial"/>
              </a:rPr>
              <a:t>Nesse </a:t>
            </a:r>
            <a:r>
              <a:rPr lang="pt-BR" dirty="0">
                <a:latin typeface="Arial"/>
                <a:cs typeface="Arial"/>
              </a:rPr>
              <a:t>exemplo, selecionamos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&lt;óbito por causa externa&gt; </a:t>
            </a:r>
            <a:r>
              <a:rPr lang="pt-BR" dirty="0">
                <a:latin typeface="Arial"/>
                <a:cs typeface="Arial"/>
              </a:rPr>
              <a:t>e abrangência do Estado de Santa Catarina.</a:t>
            </a:r>
            <a:endParaRPr lang="pt-BR" b="1" dirty="0">
              <a:solidFill>
                <a:srgbClr val="C00000"/>
              </a:solidFill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7A224FD-CA3F-4B01-BD36-7AAD477289C3}"/>
              </a:ext>
            </a:extLst>
          </p:cNvPr>
          <p:cNvCxnSpPr>
            <a:cxnSpLocks/>
          </p:cNvCxnSpPr>
          <p:nvPr/>
        </p:nvCxnSpPr>
        <p:spPr>
          <a:xfrm>
            <a:off x="838200" y="4507049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7A84131-0C48-4CED-86BD-E9E7C4ADEA68}"/>
              </a:ext>
            </a:extLst>
          </p:cNvPr>
          <p:cNvCxnSpPr>
            <a:cxnSpLocks/>
          </p:cNvCxnSpPr>
          <p:nvPr/>
        </p:nvCxnSpPr>
        <p:spPr>
          <a:xfrm>
            <a:off x="838200" y="5322342"/>
            <a:ext cx="762000" cy="360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5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BC7857C-C6EC-4543-8371-5A93153D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47625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9633A8B-1280-4587-B1EE-C5C6B7506F8F}"/>
              </a:ext>
            </a:extLst>
          </p:cNvPr>
          <p:cNvSpPr txBox="1"/>
          <p:nvPr/>
        </p:nvSpPr>
        <p:spPr>
          <a:xfrm>
            <a:off x="342900" y="228600"/>
            <a:ext cx="8648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spc="0" dirty="0">
                <a:latin typeface="Arial"/>
                <a:cs typeface="Arial"/>
              </a:rPr>
              <a:t>6. Selecione a linha </a:t>
            </a:r>
            <a:r>
              <a:rPr lang="pt-BR" sz="1800" b="1" spc="0" dirty="0">
                <a:solidFill>
                  <a:srgbClr val="C00000"/>
                </a:solidFill>
                <a:latin typeface="Arial"/>
                <a:cs typeface="Arial"/>
              </a:rPr>
              <a:t>&lt;Município&gt; </a:t>
            </a:r>
            <a:r>
              <a:rPr lang="pt-BR" sz="1800" spc="0" dirty="0">
                <a:latin typeface="Arial"/>
                <a:cs typeface="Arial"/>
              </a:rPr>
              <a:t>para acessar todos os municípios do estado</a:t>
            </a:r>
            <a:r>
              <a:rPr lang="pt-BR" dirty="0">
                <a:latin typeface="Arial"/>
                <a:cs typeface="Arial"/>
              </a:rPr>
              <a:t>, deixe coluna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&lt;não ativa&gt; </a:t>
            </a:r>
            <a:r>
              <a:rPr lang="pt-BR" dirty="0">
                <a:latin typeface="Arial"/>
                <a:cs typeface="Arial"/>
              </a:rPr>
              <a:t>para usar mais de uma variável e no conteúdo selecione  </a:t>
            </a:r>
            <a:r>
              <a:rPr lang="pt-BR" b="1" dirty="0">
                <a:solidFill>
                  <a:srgbClr val="C00000"/>
                </a:solidFill>
                <a:latin typeface="Arial"/>
                <a:cs typeface="Arial"/>
              </a:rPr>
              <a:t>&lt;óbitos p/residência ou óbito p/ocorrência&gt;. </a:t>
            </a:r>
          </a:p>
          <a:p>
            <a:r>
              <a:rPr lang="pt-BR" dirty="0">
                <a:latin typeface="Arial"/>
                <a:cs typeface="Arial"/>
              </a:rPr>
              <a:t>7. Para selecionar mais de um ano calendário segure a tecla </a:t>
            </a:r>
            <a:r>
              <a:rPr lang="pt-BR" dirty="0" err="1">
                <a:latin typeface="Arial"/>
                <a:cs typeface="Arial"/>
              </a:rPr>
              <a:t>ctrl</a:t>
            </a:r>
            <a:r>
              <a:rPr lang="pt-BR" dirty="0">
                <a:latin typeface="Arial"/>
                <a:cs typeface="Arial"/>
              </a:rPr>
              <a:t> e clique com mouse nos anos que deseja incluir no período.</a:t>
            </a:r>
          </a:p>
          <a:p>
            <a:endParaRPr lang="pt-BR" sz="1800" spc="0" dirty="0">
              <a:latin typeface="Arial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024B8E-59AA-44E4-9991-E3238229B92A}"/>
              </a:ext>
            </a:extLst>
          </p:cNvPr>
          <p:cNvSpPr txBox="1"/>
          <p:nvPr/>
        </p:nvSpPr>
        <p:spPr>
          <a:xfrm>
            <a:off x="342900" y="6553200"/>
            <a:ext cx="8801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Nota: </a:t>
            </a:r>
            <a:r>
              <a:rPr lang="pt-BR" sz="12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se você selecionar uma variável no campo “Colunas” só será possível verificar uma variável de cada vez.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6225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C26BA4D8DCB1458EF2BCA3633CE3E7" ma:contentTypeVersion="8" ma:contentTypeDescription="Crie um novo documento." ma:contentTypeScope="" ma:versionID="50e8777553380538cf24f93cc034a1b7">
  <xsd:schema xmlns:xsd="http://www.w3.org/2001/XMLSchema" xmlns:xs="http://www.w3.org/2001/XMLSchema" xmlns:p="http://schemas.microsoft.com/office/2006/metadata/properties" xmlns:ns3="b797b9d1-c79f-4fbf-9614-d44762a04958" targetNamespace="http://schemas.microsoft.com/office/2006/metadata/properties" ma:root="true" ma:fieldsID="ab8e35c4c06564335d491f243f62c591" ns3:_="">
    <xsd:import namespace="b797b9d1-c79f-4fbf-9614-d44762a04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7b9d1-c79f-4fbf-9614-d44762a04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97b9d1-c79f-4fbf-9614-d44762a04958" xsi:nil="true"/>
  </documentManagement>
</p:properties>
</file>

<file path=customXml/itemProps1.xml><?xml version="1.0" encoding="utf-8"?>
<ds:datastoreItem xmlns:ds="http://schemas.openxmlformats.org/officeDocument/2006/customXml" ds:itemID="{97147BC0-B145-4914-8A80-C0BED3367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7b9d1-c79f-4fbf-9614-d44762a04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A6D830-ABC1-45CF-8F5F-80052B80C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35D23-C4B6-4AC9-B219-63360A3ED67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b797b9d1-c79f-4fbf-9614-d44762a04958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1095</Words>
  <Application>Microsoft Office PowerPoint</Application>
  <PresentationFormat>Apresentação na tela (4:3)</PresentationFormat>
  <Paragraphs>124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Juliana Correa</dc:creator>
  <cp:lastModifiedBy>BARBARA SILVA EVANGELISTA</cp:lastModifiedBy>
  <cp:revision>23</cp:revision>
  <dcterms:modified xsi:type="dcterms:W3CDTF">2023-07-26T18:28:47Z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0x010100FAC26BA4D8DCB1458EF2BCA3633CE3E7</vt:lpwstr>
  </property>
</Properties>
</file>