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1" r:id="rId2"/>
    <p:sldId id="451" r:id="rId3"/>
    <p:sldId id="469" r:id="rId4"/>
    <p:sldId id="470" r:id="rId5"/>
    <p:sldId id="500" r:id="rId6"/>
    <p:sldId id="481" r:id="rId7"/>
    <p:sldId id="455" r:id="rId8"/>
    <p:sldId id="467" r:id="rId9"/>
    <p:sldId id="483" r:id="rId10"/>
    <p:sldId id="484" r:id="rId11"/>
    <p:sldId id="485" r:id="rId12"/>
    <p:sldId id="486" r:id="rId13"/>
    <p:sldId id="498" r:id="rId14"/>
    <p:sldId id="471" r:id="rId15"/>
    <p:sldId id="474" r:id="rId16"/>
    <p:sldId id="472" r:id="rId17"/>
    <p:sldId id="473" r:id="rId18"/>
    <p:sldId id="475" r:id="rId19"/>
    <p:sldId id="482" r:id="rId20"/>
    <p:sldId id="477" r:id="rId21"/>
    <p:sldId id="502" r:id="rId22"/>
    <p:sldId id="503" r:id="rId23"/>
    <p:sldId id="504" r:id="rId24"/>
    <p:sldId id="505" r:id="rId25"/>
    <p:sldId id="479" r:id="rId26"/>
    <p:sldId id="480" r:id="rId27"/>
    <p:sldId id="497" r:id="rId28"/>
    <p:sldId id="501" r:id="rId29"/>
    <p:sldId id="494" r:id="rId30"/>
    <p:sldId id="495" r:id="rId31"/>
    <p:sldId id="493" r:id="rId32"/>
    <p:sldId id="496" r:id="rId3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FF33"/>
    <a:srgbClr val="CCFF33"/>
    <a:srgbClr val="33CC33"/>
    <a:srgbClr val="00FF99"/>
    <a:srgbClr val="00FFCC"/>
    <a:srgbClr val="CCFF66"/>
    <a:srgbClr val="FE8500"/>
    <a:srgbClr val="FF6600"/>
    <a:srgbClr val="FAD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4660" autoAdjust="0"/>
  </p:normalViewPr>
  <p:slideViewPr>
    <p:cSldViewPr>
      <p:cViewPr varScale="1">
        <p:scale>
          <a:sx n="68" d="100"/>
          <a:sy n="68" d="100"/>
        </p:scale>
        <p:origin x="1374" y="72"/>
      </p:cViewPr>
      <p:guideLst>
        <p:guide orient="horz" pos="3929"/>
        <p:guide pos="249"/>
      </p:guideLst>
    </p:cSldViewPr>
  </p:slideViewPr>
  <p:outlineViewPr>
    <p:cViewPr>
      <p:scale>
        <a:sx n="33" d="100"/>
        <a:sy n="33" d="100"/>
      </p:scale>
      <p:origin x="3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pPr>
              <a:defRPr/>
            </a:pPr>
            <a:fld id="{47DA88B7-287D-4870-8A2F-A67449140141}" type="datetimeFigureOut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pPr>
              <a:defRPr/>
            </a:pPr>
            <a:fld id="{672A94F4-63AD-4E7D-8919-92CD973213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670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E753EB-D165-42BB-97CC-D07AEA510928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531" tIns="45766" rIns="91531" bIns="4576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73CBAA-A723-46E3-801A-5D774ACC77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49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2D6D45-56FA-49DE-93E1-D99E005B7AD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2D6D45-56FA-49DE-93E1-D99E005B7AD1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ECCA-67D4-4D7F-96B5-3828E0178C94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9015-E58A-4730-ABA7-D6CA1C3C13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E408-F3B2-4B84-9366-09A40E46DE0F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E2AD-B17B-4106-ADD4-E2C3F03AD1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6F94-3122-416A-B1D9-2F5511BD7E9D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782C-14DC-4115-BF9A-FD0C9B02CD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7777112" cy="1556792"/>
          </a:xfrm>
        </p:spPr>
        <p:txBody>
          <a:bodyPr/>
          <a:lstStyle>
            <a:lvl1pPr marL="1079500" indent="-1079500" algn="l">
              <a:lnSpc>
                <a:spcPct val="85000"/>
              </a:lnSpc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741987"/>
          </a:xfrm>
        </p:spPr>
        <p:txBody>
          <a:bodyPr anchor="ctr"/>
          <a:lstStyle>
            <a:lvl1pPr marL="265113" indent="-265113">
              <a:spcBef>
                <a:spcPts val="700"/>
              </a:spcBef>
              <a:defRPr/>
            </a:lvl1pPr>
            <a:lvl2pPr marL="712788" indent="-355600">
              <a:spcBef>
                <a:spcPts val="700"/>
              </a:spcBef>
              <a:buSzPct val="85000"/>
              <a:buFont typeface="Calibri" pitchFamily="34" charset="0"/>
              <a:buChar char="↘"/>
              <a:defRPr/>
            </a:lvl2pPr>
            <a:lvl3pPr marL="1143000" indent="-228600">
              <a:spcBef>
                <a:spcPts val="700"/>
              </a:spcBef>
              <a:buSzPct val="85000"/>
              <a:buFont typeface="Calibri" pitchFamily="34" charset="0"/>
              <a:buChar char="»"/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322E-2D9A-404C-9AE5-2D0923C66C29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BB70-56DA-44FC-9E4C-ADF2D46F38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BACD-6CCE-4C4E-A4F5-3FA4AED78EEB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F5F9-CEC8-49E3-92AB-733835DF4E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19ED-29CB-4F7E-A27A-CA0EE83B4AEF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A9D1-EBA6-48AD-980C-6F5177051F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CAC8-E219-4749-9C88-CDA1780ED86B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4CDB-EF2D-4092-BA55-4F5663E164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BFE2-AF86-4C65-8D80-8E31DA52AA1C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C5E8-EA6E-4316-8DFC-8FF921E4ED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CDD8-E8A4-47F9-98D0-3D7A9354156E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9ECD-CD42-4111-BB25-FABC86185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ADE4-7F7F-4EE2-9025-AC5907631965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DEBD-8068-4AB4-B004-473620FA23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BA4515B-DC2D-4C03-97F2-B965ACF9B7A1}" type="datetime1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C9C1BC3-DF0E-4921-994E-69BBAD27E1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143625"/>
            <a:ext cx="1857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title"/>
          </p:nvPr>
        </p:nvSpPr>
        <p:spPr>
          <a:xfrm>
            <a:off x="4283968" y="2996952"/>
            <a:ext cx="4752528" cy="1656184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  <a:defRPr/>
            </a:pPr>
            <a:r>
              <a:rPr lang="pt-BR" sz="3600" b="1" spc="-1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Ministério da Saúde</a:t>
            </a:r>
            <a:br>
              <a:rPr lang="pt-BR" sz="3600" b="1" spc="-1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pt-BR" sz="3600" spc="-1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2016-2019</a:t>
            </a:r>
            <a:endParaRPr lang="pt-BR" sz="3600" b="1" spc="-1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62" y="6381328"/>
            <a:ext cx="855414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0115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203564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9752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1556792"/>
          </a:xfrm>
        </p:spPr>
        <p:txBody>
          <a:bodyPr/>
          <a:lstStyle/>
          <a:p>
            <a:r>
              <a:rPr lang="pt-BR" sz="3600" dirty="0">
                <a:solidFill>
                  <a:prstClr val="white"/>
                </a:solidFill>
              </a:rPr>
              <a:t>Planejamento Estratégico 2016-2019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b="1" dirty="0"/>
              <a:t> Programa 2015</a:t>
            </a:r>
            <a:r>
              <a:rPr lang="pt-BR" sz="2800" dirty="0"/>
              <a:t> - Fortalecimento do Sistema Único de Saúde (SUS)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800" dirty="0"/>
              <a:t>35 Indicadores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800" dirty="0"/>
              <a:t>12 Objetivos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800" dirty="0"/>
              <a:t>92 Metas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800" dirty="0"/>
              <a:t>134 Iniciativas</a:t>
            </a:r>
          </a:p>
          <a:p>
            <a:pPr marL="0" lvl="0" indent="0">
              <a:buNone/>
            </a:pPr>
            <a:endParaRPr lang="pt-BR" sz="2600" dirty="0"/>
          </a:p>
          <a:p>
            <a:r>
              <a:rPr lang="pt-BR" sz="2600" i="1" dirty="0"/>
              <a:t>OBS: o MS também é responsável por Objetivos em outros dois Programas: 2065 - Proteção e Promoção dos Direitos dos Povos Indígenas; e 2068 - Saneamento Básico.</a:t>
            </a:r>
          </a:p>
        </p:txBody>
      </p:sp>
    </p:spTree>
    <p:extLst>
      <p:ext uri="{BB962C8B-B14F-4D97-AF65-F5344CB8AC3E}">
        <p14:creationId xmlns:p14="http://schemas.microsoft.com/office/powerpoint/2010/main" val="240939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PPA SAÚDE 2016 – 2019</a:t>
            </a:r>
            <a:br>
              <a:rPr lang="pt-BR" dirty="0"/>
            </a:br>
            <a:r>
              <a:rPr lang="pt-BR" dirty="0"/>
              <a:t>Metas e Iniciativas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47965" y="6488668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/>
              <a:t>* Objetivos de outros Programas: 2065, 2068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90827"/>
              </p:ext>
            </p:extLst>
          </p:nvPr>
        </p:nvGraphicFramePr>
        <p:xfrm>
          <a:off x="251518" y="1916835"/>
          <a:ext cx="8577169" cy="4564772"/>
        </p:xfrm>
        <a:graphic>
          <a:graphicData uri="http://schemas.openxmlformats.org/drawingml/2006/table">
            <a:tbl>
              <a:tblPr/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0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02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/ Metas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/ Iniciativas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Secretarias / Vinculadas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(*)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(*)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SCTIE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SEGEP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SESAI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Fiocruz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Hemobrás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Funasa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Anvisa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Emenda Parlamentar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8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7920880" cy="1556792"/>
          </a:xfrm>
        </p:spPr>
        <p:txBody>
          <a:bodyPr/>
          <a:lstStyle/>
          <a:p>
            <a:r>
              <a:rPr lang="pt-BR" sz="4000" dirty="0"/>
              <a:t>PPA SAÚDE 2016 – 2019 </a:t>
            </a:r>
            <a:br>
              <a:rPr lang="pt-BR" sz="4000" dirty="0"/>
            </a:br>
            <a:r>
              <a:rPr lang="pt-BR" sz="4000" dirty="0"/>
              <a:t> 35 Indicadores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125199"/>
              </p:ext>
            </p:extLst>
          </p:nvPr>
        </p:nvGraphicFramePr>
        <p:xfrm>
          <a:off x="179512" y="1925007"/>
          <a:ext cx="8785225" cy="489827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3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98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da Triagem Auditiva Neonatal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Percentual de cobertura municipal de notificação de violência doméstica, sexual, e outras violências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de Equipe de Saúde Bucal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de Equipe de Saúde da Família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mortalidade prematura (30 a 70 anos) por DCNT (doenças do aparelho circulatório, câncer, diabetes e doenças respiratórias crônicas)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de municípios no Programa Farmácia Popular - Aqui Tem Farmácia Popular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de serviços de reabilitação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Percentual de óbitos em menores de 15 anos nas Unidades de Terapia Intensiva (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UTIs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*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do Programa Saúde na Escola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populacional do Serviço de Atendimento Móvel de Urgência - SAMU 192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Percentual de pacientes com câncer, atendidos no Sistema Único de Saúde, que iniciam tratamento em até 60 dias após o diagnóstico. *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Cobertura vacinal contra gripe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Coeficiente de prevalência de hanseníase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Unidades da Federação com pelo menos 95% de óbitos com causa básica definida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Esperança de vida ao nascer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Incidência de Sífilis Congênita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Unidades da Federação com pelo menos 90% de óbitos maternos investigados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Índice de transplantes de órgãos sólidos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Letalidade por dengue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Unidades da Federação com pelo menos 85% de óbitos de mulheres em idade fértil – MIF investigados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6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Percentual de ampliação de campos de radioterapia realizados no país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Proporção de partos normais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Índice de Municípios desenvolvendo ações de vigilância da qualidade da água para consumo humano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Razão de mortalidade materna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incidência de Aids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Proporção de estados com suficiência de leitos de Unidade de Terapia Intensiva Neonatal (UTIN)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incidência de tuberculose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mortalidade específica por neoplasias malignas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Percentual de municípios que realizam no mínimo seis grupos de ações de Visa consideradas necessárias a todos os municípios, no ano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mortalidade infantil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mortalidade neonatal precoce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prevalência de excesso de peso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mortalidade neonatal tardia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Taxa de mortalidade por doenças do aparelho circulatório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328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Percentual de risco sanitário total em portos, aeroportos e fronteiras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6" marR="7346" marT="7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7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97971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Controle, Acompanhamento e Avaliação dos Resultados (e-Car)</a:t>
            </a:r>
          </a:p>
        </p:txBody>
      </p:sp>
    </p:spTree>
    <p:extLst>
      <p:ext uri="{BB962C8B-B14F-4D97-AF65-F5344CB8AC3E}">
        <p14:creationId xmlns:p14="http://schemas.microsoft.com/office/powerpoint/2010/main" val="329291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776864" cy="1512168"/>
          </a:xfrm>
        </p:spPr>
        <p:txBody>
          <a:bodyPr/>
          <a:lstStyle/>
          <a:p>
            <a:r>
              <a:rPr lang="pt-BR" dirty="0"/>
              <a:t>Ação Implementada: E-CAR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725144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pt-BR" sz="3000" dirty="0"/>
              <a:t>Ferramenta Controle e Acompanhamento de Resultados (E-CAR):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pt-BR" sz="2600" b="1" dirty="0">
                <a:solidFill>
                  <a:srgbClr val="2B56AB"/>
                </a:solidFill>
              </a:rPr>
              <a:t>Software livre</a:t>
            </a:r>
            <a:r>
              <a:rPr lang="pt-BR" sz="2600" dirty="0"/>
              <a:t>;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pt-BR" sz="2600" dirty="0"/>
              <a:t>Avaliação do responsável por meio </a:t>
            </a:r>
            <a:r>
              <a:rPr lang="pt-BR" sz="2600" b="1" dirty="0">
                <a:solidFill>
                  <a:srgbClr val="2B56AB"/>
                </a:solidFill>
              </a:rPr>
              <a:t>de pareceres</a:t>
            </a:r>
            <a:r>
              <a:rPr lang="pt-BR" sz="2600" dirty="0"/>
              <a:t>;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pt-BR" sz="2600" dirty="0"/>
              <a:t>Acompanhamento de </a:t>
            </a:r>
            <a:r>
              <a:rPr lang="pt-BR" sz="2600" b="1" dirty="0">
                <a:solidFill>
                  <a:srgbClr val="2B56AB"/>
                </a:solidFill>
              </a:rPr>
              <a:t>indicadores</a:t>
            </a:r>
            <a:r>
              <a:rPr lang="pt-BR" sz="2600" dirty="0"/>
              <a:t>;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pt-BR" sz="2600" dirty="0"/>
              <a:t>Geração de </a:t>
            </a:r>
            <a:r>
              <a:rPr lang="pt-BR" sz="2600" b="1" dirty="0">
                <a:solidFill>
                  <a:srgbClr val="2B56AB"/>
                </a:solidFill>
              </a:rPr>
              <a:t>relatórios gerenciais</a:t>
            </a:r>
            <a:r>
              <a:rPr lang="pt-BR" sz="2600" dirty="0"/>
              <a:t>.</a:t>
            </a:r>
          </a:p>
          <a:p>
            <a:pPr>
              <a:lnSpc>
                <a:spcPct val="105000"/>
              </a:lnSpc>
            </a:pPr>
            <a:r>
              <a:rPr lang="pt-BR" sz="3000" dirty="0"/>
              <a:t>Monitoramento de todo o </a:t>
            </a:r>
            <a:r>
              <a:rPr lang="pt-BR" sz="3000" b="1" dirty="0">
                <a:solidFill>
                  <a:srgbClr val="2B56AB"/>
                </a:solidFill>
              </a:rPr>
              <a:t>Plano Estratégico do MS</a:t>
            </a:r>
            <a:r>
              <a:rPr lang="pt-BR" sz="3000" dirty="0"/>
              <a:t>, considerando aspectos de qualidade para controlar ações e aumentar a efetividade.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18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Monitoramento:</a:t>
            </a:r>
            <a:br>
              <a:rPr lang="pt-BR" dirty="0"/>
            </a:br>
            <a:r>
              <a:rPr lang="pt-BR" u="sng" dirty="0"/>
              <a:t>ecar.saude.gov.br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1" y="1916113"/>
            <a:ext cx="782171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3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632"/>
            <a:ext cx="8785225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0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648"/>
            <a:ext cx="878522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58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488832" cy="1556792"/>
          </a:xfrm>
        </p:spPr>
        <p:txBody>
          <a:bodyPr/>
          <a:lstStyle/>
          <a:p>
            <a:r>
              <a:rPr lang="pt-BR" dirty="0"/>
              <a:t>Monitoramento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88204"/>
            <a:ext cx="8785225" cy="439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9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560840" cy="1556792"/>
          </a:xfrm>
        </p:spPr>
        <p:txBody>
          <a:bodyPr/>
          <a:lstStyle/>
          <a:p>
            <a:r>
              <a:rPr lang="pt-BR" dirty="0"/>
              <a:t>Parecer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113"/>
            <a:ext cx="849694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916832"/>
            <a:ext cx="907300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7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</a:t>
            </a:r>
            <a:br>
              <a:rPr lang="pt-BR" dirty="0"/>
            </a:br>
            <a:r>
              <a:rPr lang="pt-BR" dirty="0"/>
              <a:t>Planejamento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14940" r="20767" b="9097"/>
          <a:stretch/>
        </p:blipFill>
        <p:spPr>
          <a:xfrm>
            <a:off x="1703092" y="1953589"/>
            <a:ext cx="5737816" cy="48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Pareceres: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13995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Têm como finalidade apresentar uma avaliação sobre: os Objetivos Estratégicos, as Metas e Iniciativas , os Produtos Intermediários e as Atividades.</a:t>
            </a:r>
          </a:p>
          <a:p>
            <a:pPr lvl="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  <a:p>
            <a:pPr lvl="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Linguagem: deve ser sintética.</a:t>
            </a:r>
          </a:p>
          <a:p>
            <a:pPr lvl="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  <a:p>
            <a:pPr lvl="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Devem abordar: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	</a:t>
            </a:r>
          </a:p>
          <a:p>
            <a:pPr marL="342900" lvl="0" indent="-3429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Cenário Atual: 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Descrição detalhada de como se encontra o item monitorado (metas/iniciativas, produtos intermediários e atividades). Deve fornecer informações sobre o progresso e andamento do item de forma clara, sucinta e objetiva no período mais recente do ciclo monitorado.</a:t>
            </a:r>
          </a:p>
          <a:p>
            <a:pPr marL="342900" lvl="0" indent="-3429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  <a:p>
            <a:pPr marL="342900" lvl="0" indent="-3429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Pontos Críticos:  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Descrição de situações e/ou fatores que impediram ou podem vir a impedir ou prejudicar o alcance ou a realização do item monitorado.</a:t>
            </a:r>
          </a:p>
          <a:p>
            <a:pPr marL="342900" lvl="0" indent="-342900" algn="just" eaLnBrk="1" hangingPunct="1">
              <a:spcBef>
                <a:spcPct val="0"/>
              </a:spcBef>
              <a:buFont typeface="+mj-lt"/>
              <a:buAutoNum type="arabicPeriod"/>
            </a:pP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  <a:p>
            <a:pPr marL="342900" lvl="0" indent="-3429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Encaminhamentos:  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Descrição das ações a serem realizadas para o enfrentamento dos pontos críticos ocorridos ou que podem vir a ocorrer.</a:t>
            </a:r>
          </a:p>
        </p:txBody>
      </p:sp>
    </p:spTree>
    <p:extLst>
      <p:ext uri="{BB962C8B-B14F-4D97-AF65-F5344CB8AC3E}">
        <p14:creationId xmlns:p14="http://schemas.microsoft.com/office/powerpoint/2010/main" val="194288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97971"/>
          </a:xfrm>
        </p:spPr>
        <p:txBody>
          <a:bodyPr/>
          <a:lstStyle/>
          <a:p>
            <a:pPr marL="0" indent="0" algn="ctr">
              <a:buNone/>
            </a:pPr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Dinâmica dos Pareceres</a:t>
            </a:r>
          </a:p>
        </p:txBody>
      </p:sp>
    </p:spTree>
    <p:extLst>
      <p:ext uri="{BB962C8B-B14F-4D97-AF65-F5344CB8AC3E}">
        <p14:creationId xmlns:p14="http://schemas.microsoft.com/office/powerpoint/2010/main" val="36320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6864" cy="1224136"/>
          </a:xfrm>
        </p:spPr>
        <p:txBody>
          <a:bodyPr/>
          <a:lstStyle/>
          <a:p>
            <a:r>
              <a:rPr lang="pt-BR" sz="4400" dirty="0"/>
              <a:t>Dinâmica dos Pareceres</a:t>
            </a:r>
            <a:br>
              <a:rPr lang="pt-BR" sz="4400" dirty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pequenos grupos analise os pareceres:</a:t>
            </a:r>
          </a:p>
          <a:p>
            <a:r>
              <a:rPr lang="pt-BR" dirty="0"/>
              <a:t>Proponha uma redação segundo os critérios de elaboração de pareceres.</a:t>
            </a:r>
          </a:p>
          <a:p>
            <a:r>
              <a:rPr lang="pt-BR" dirty="0"/>
              <a:t>Apresente em plenária para discussão.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10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Dinâmica dos Pareceres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Retome os pequenos grupos, considerando os pareceres, classifique as metas segundo: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Status: </a:t>
            </a:r>
            <a:r>
              <a:rPr lang="pt-BR" sz="2800" dirty="0"/>
              <a:t>Satisfatório, Alerta, Crítico, Alcançado, Cancelado e Não Monitorado.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Situação: </a:t>
            </a:r>
            <a:r>
              <a:rPr lang="pt-BR" sz="2800" dirty="0"/>
              <a:t>Em andamento, Em atraso, Alcançado, Cancelado, Realizado Parcialmente e Suspenso.</a:t>
            </a:r>
          </a:p>
          <a:p>
            <a:r>
              <a:rPr lang="pt-BR" sz="2800" dirty="0"/>
              <a:t>Registre as razões da classificação realizada pelo grupo para entrega ao fim da oficina. Esteja preparado para apresentação e discussão em plenária.</a:t>
            </a:r>
          </a:p>
        </p:txBody>
      </p:sp>
    </p:spTree>
    <p:extLst>
      <p:ext uri="{BB962C8B-B14F-4D97-AF65-F5344CB8AC3E}">
        <p14:creationId xmlns:p14="http://schemas.microsoft.com/office/powerpoint/2010/main" val="263069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Status – Monitoramento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43099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    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Satisfatório</a:t>
            </a:r>
            <a:r>
              <a:rPr lang="pt-BR" sz="2400" dirty="0"/>
              <a:t> – Sem atraso no cronograma, sem pontos críticos e sem situação de risco.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    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Alerta</a:t>
            </a:r>
            <a:r>
              <a:rPr lang="pt-BR" sz="2400" dirty="0"/>
              <a:t> – Sem atraso no cronograma com situação de risco.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    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Crítico</a:t>
            </a:r>
            <a:r>
              <a:rPr lang="pt-BR" sz="2400" dirty="0"/>
              <a:t> – Cronograma em atraso com pontos críticos e/ou situação de risco.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    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Alcançado</a:t>
            </a:r>
            <a:r>
              <a:rPr lang="pt-BR" sz="2400" dirty="0"/>
              <a:t> – Iniciado e concluído conforme o planejado.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    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Cancelado</a:t>
            </a:r>
            <a:r>
              <a:rPr lang="pt-BR" sz="2400" dirty="0"/>
              <a:t> – Iniciado e descontinuado ou não iniciado, inativo para o monitoramento.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     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Monitorado </a:t>
            </a:r>
            <a:r>
              <a:rPr lang="pt-BR" sz="2400" dirty="0"/>
              <a:t>– Nunca monitorado.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0" y="2348880"/>
            <a:ext cx="4222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0" y="3213507"/>
            <a:ext cx="393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1" y="3606800"/>
            <a:ext cx="3508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5" y="4509120"/>
            <a:ext cx="3222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0" y="4941168"/>
            <a:ext cx="3651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8" y="5733256"/>
            <a:ext cx="3508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35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Situação – Monitoramento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andamento </a:t>
            </a:r>
            <a:r>
              <a:rPr lang="pt-BR" sz="2400" dirty="0"/>
              <a:t>– Iniciado conforme o cronograma planejado.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atraso </a:t>
            </a:r>
            <a:r>
              <a:rPr lang="pt-BR" sz="2400" dirty="0"/>
              <a:t>– Iniciado e atrasado conforme o cronograma planejado.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Alcançado</a:t>
            </a:r>
            <a:r>
              <a:rPr lang="pt-BR" sz="2400" dirty="0"/>
              <a:t> – Iniciado e concluído conforme o planejado.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Cancelado</a:t>
            </a:r>
            <a:r>
              <a:rPr lang="pt-BR" sz="2400" dirty="0"/>
              <a:t> – Iniciado e descontinuado ou não iniciado, inativo para o monitoramento.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Realizado Parcialmente </a:t>
            </a:r>
            <a:r>
              <a:rPr lang="pt-BR" sz="2400" dirty="0"/>
              <a:t>– Utilizado ao fim do ciclo anual ou quadrienal para indicar o cumprimento parcial do planejado.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Suspenso</a:t>
            </a:r>
            <a:r>
              <a:rPr lang="pt-BR" sz="2400" dirty="0"/>
              <a:t> – Iniciado e descontinuado ou não iniciado, ativo para o monitoramento.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20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Site:</a:t>
            </a:r>
            <a:br>
              <a:rPr lang="pt-BR" dirty="0"/>
            </a:br>
            <a:r>
              <a:rPr lang="pt-BR" u="sng" dirty="0"/>
              <a:t>pems.saude.gov.br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27784" y="6505720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u="sng" dirty="0"/>
              <a:t>Data da atualização: 05/07/2016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14832"/>
            <a:ext cx="8785225" cy="434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4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Site:</a:t>
            </a:r>
            <a:br>
              <a:rPr lang="pt-BR" dirty="0"/>
            </a:br>
            <a:r>
              <a:rPr lang="pt-BR" u="sng" dirty="0"/>
              <a:t>pems.saude.gov.br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27784" y="6505720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u="sng" dirty="0"/>
              <a:t>Data da atualização: 05/07/2016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340"/>
            <a:ext cx="8785225" cy="4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9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97971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</a:t>
            </a:r>
          </a:p>
          <a:p>
            <a:pPr marL="0" indent="0" algn="ctr">
              <a:buNone/>
            </a:pPr>
            <a:r>
              <a:rPr lang="pt-B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</a:p>
        </p:txBody>
      </p:sp>
    </p:spTree>
    <p:extLst>
      <p:ext uri="{BB962C8B-B14F-4D97-AF65-F5344CB8AC3E}">
        <p14:creationId xmlns:p14="http://schemas.microsoft.com/office/powerpoint/2010/main" val="533549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992888" cy="1728192"/>
          </a:xfrm>
        </p:spPr>
        <p:txBody>
          <a:bodyPr/>
          <a:lstStyle/>
          <a:p>
            <a:r>
              <a:rPr lang="pt-BR" sz="3200" dirty="0"/>
              <a:t>Panorama do Monitoramento do Planejamento Estratégico do MS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27784" y="6505720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u="sng" dirty="0"/>
              <a:t>Data da atualização: 05/07/2016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50858"/>
            <a:ext cx="8785225" cy="36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9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712968" cy="1440160"/>
          </a:xfrm>
        </p:spPr>
        <p:txBody>
          <a:bodyPr/>
          <a:lstStyle/>
          <a:p>
            <a:r>
              <a:rPr lang="pt-BR" sz="3800" dirty="0"/>
              <a:t>O que é Monitoramento e Avaliação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15900" y="1844824"/>
            <a:ext cx="8712200" cy="481315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buClr>
                <a:srgbClr val="3366CC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700"/>
              </a:spcBef>
              <a:spcAft>
                <a:spcPct val="0"/>
              </a:spcAft>
              <a:buClr>
                <a:srgbClr val="3366CC"/>
              </a:buClr>
              <a:buSzPct val="60000"/>
              <a:buFont typeface="Wingdings 2" pitchFamily="18" charset="2"/>
              <a:buChar char="®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ts val="700"/>
              </a:spcBef>
              <a:spcAft>
                <a:spcPct val="0"/>
              </a:spcAft>
              <a:buClr>
                <a:srgbClr val="3366CC"/>
              </a:buClr>
              <a:buSzPct val="50000"/>
              <a:buFont typeface="WP TypographicSymbols" pitchFamily="2" charset="0"/>
              <a:buChar char="}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ts val="700"/>
              </a:spcBef>
              <a:spcAft>
                <a:spcPct val="0"/>
              </a:spcAft>
              <a:buClr>
                <a:srgbClr val="3366CC"/>
              </a:buClr>
              <a:buSzPct val="70000"/>
              <a:buFont typeface="Wingdings 2" pitchFamily="18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ts val="700"/>
              </a:spcBef>
              <a:spcAft>
                <a:spcPct val="0"/>
              </a:spcAft>
              <a:buClr>
                <a:srgbClr val="3366CC"/>
              </a:buClr>
              <a:buFont typeface="Calibri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pt-BR" sz="3000" dirty="0"/>
              <a:t>Há diferentes concepções com pontos em comum. Tanto a avaliação quanto o monitoramento partem da existência de </a:t>
            </a:r>
            <a:r>
              <a:rPr lang="pt-BR" sz="3000" b="1" dirty="0">
                <a:solidFill>
                  <a:srgbClr val="2B56AB"/>
                </a:solidFill>
              </a:rPr>
              <a:t>dados e informações</a:t>
            </a:r>
            <a:r>
              <a:rPr lang="pt-BR" sz="3000" dirty="0"/>
              <a:t>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23528" y="3560199"/>
            <a:ext cx="4037792" cy="691200"/>
            <a:chOff x="42" y="49859"/>
            <a:chExt cx="4037792" cy="691200"/>
          </a:xfrm>
        </p:grpSpPr>
        <p:sp>
          <p:nvSpPr>
            <p:cNvPr id="7" name="Retângulo 6"/>
            <p:cNvSpPr/>
            <p:nvPr/>
          </p:nvSpPr>
          <p:spPr>
            <a:xfrm>
              <a:off x="42" y="49859"/>
              <a:ext cx="4037792" cy="6912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2" y="49859"/>
              <a:ext cx="4037792" cy="69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000" b="1" kern="1200" spc="100" dirty="0"/>
                <a:t>Avaliar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23528" y="4251399"/>
            <a:ext cx="4037792" cy="2580903"/>
            <a:chOff x="42" y="741059"/>
            <a:chExt cx="4037792" cy="2580903"/>
          </a:xfrm>
        </p:grpSpPr>
        <p:sp>
          <p:nvSpPr>
            <p:cNvPr id="10" name="Retângulo 9"/>
            <p:cNvSpPr/>
            <p:nvPr/>
          </p:nvSpPr>
          <p:spPr>
            <a:xfrm>
              <a:off x="42" y="741059"/>
              <a:ext cx="4037792" cy="2437559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2" y="884403"/>
              <a:ext cx="4037792" cy="2437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/>
                <a:t>Atribuir valor a partir de um parâmetro.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/>
                <a:t>Mostrar o </a:t>
              </a:r>
              <a:r>
                <a:rPr lang="pt-BR" sz="2400" b="1" kern="1200" dirty="0"/>
                <a:t>estado de algo</a:t>
              </a:r>
              <a:r>
                <a:rPr lang="pt-BR" sz="2400" kern="1200" dirty="0"/>
                <a:t>, por meio de indicadores ou medidas de valor ou de qualidade.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718924" y="3560199"/>
            <a:ext cx="4037792" cy="691200"/>
            <a:chOff x="4603125" y="49859"/>
            <a:chExt cx="4037792" cy="691200"/>
          </a:xfrm>
        </p:grpSpPr>
        <p:sp>
          <p:nvSpPr>
            <p:cNvPr id="13" name="Retângulo 12"/>
            <p:cNvSpPr/>
            <p:nvPr/>
          </p:nvSpPr>
          <p:spPr>
            <a:xfrm>
              <a:off x="4603125" y="49859"/>
              <a:ext cx="4037792" cy="691200"/>
            </a:xfrm>
            <a:prstGeom prst="rect">
              <a:avLst/>
            </a:prstGeom>
            <a:solidFill>
              <a:srgbClr val="7D3C4A"/>
            </a:solidFill>
            <a:ln>
              <a:solidFill>
                <a:srgbClr val="663300"/>
              </a:solidFill>
            </a:ln>
          </p:spPr>
          <p:style>
            <a:lnRef idx="2">
              <a:schemeClr val="accent5">
                <a:hueOff val="6718553"/>
                <a:satOff val="9479"/>
                <a:lumOff val="-1176"/>
                <a:alphaOff val="0"/>
              </a:schemeClr>
            </a:lnRef>
            <a:fillRef idx="1">
              <a:schemeClr val="accent5">
                <a:hueOff val="6718553"/>
                <a:satOff val="9479"/>
                <a:lumOff val="-1176"/>
                <a:alphaOff val="0"/>
              </a:schemeClr>
            </a:fillRef>
            <a:effectRef idx="0">
              <a:schemeClr val="accent5">
                <a:hueOff val="6718553"/>
                <a:satOff val="9479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603125" y="49859"/>
              <a:ext cx="4037792" cy="691200"/>
            </a:xfrm>
            <a:prstGeom prst="rect">
              <a:avLst/>
            </a:prstGeom>
            <a:ln>
              <a:solidFill>
                <a:srgbClr val="6633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spc="100" dirty="0"/>
                <a:t>Monitorar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4718924" y="4220416"/>
            <a:ext cx="4037792" cy="2437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400" kern="1200" dirty="0"/>
              <a:t>Acompanhar de forma mais frequente.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400" kern="1200" spc="-50" dirty="0"/>
              <a:t>Analisar o </a:t>
            </a:r>
            <a:r>
              <a:rPr lang="pt-BR" sz="2400" b="1" kern="1200" spc="-50" dirty="0"/>
              <a:t>desenvolvimento </a:t>
            </a:r>
            <a:r>
              <a:rPr lang="pt-BR" sz="2400" b="1" kern="1200" dirty="0"/>
              <a:t>de algo</a:t>
            </a:r>
            <a:r>
              <a:rPr lang="pt-BR" sz="2400" kern="1200" dirty="0"/>
              <a:t>, verificando seu curso e possibilitando um ajuste de rotas</a:t>
            </a:r>
            <a:r>
              <a:rPr lang="pt-BR" sz="2400" kern="1200" spc="-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423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992888" cy="1728192"/>
          </a:xfrm>
        </p:spPr>
        <p:txBody>
          <a:bodyPr/>
          <a:lstStyle/>
          <a:p>
            <a:r>
              <a:rPr lang="pt-BR" sz="3200" dirty="0"/>
              <a:t>Panorama do Monitoramento do Planejamento Estratégico do MS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64" y="6237312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u="sng" dirty="0"/>
              <a:t>Data da atualização: 05/07/2016</a:t>
            </a:r>
          </a:p>
          <a:p>
            <a:pPr algn="r"/>
            <a:endParaRPr lang="pt-BR" sz="1400" i="1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95469"/>
            <a:ext cx="8785225" cy="31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992888" cy="1728192"/>
          </a:xfrm>
        </p:spPr>
        <p:txBody>
          <a:bodyPr/>
          <a:lstStyle/>
          <a:p>
            <a:r>
              <a:rPr lang="pt-BR" sz="3200" dirty="0"/>
              <a:t>Panorama do Monitoramento do Planejamento Estratégico do MS</a:t>
            </a:r>
            <a:br>
              <a:rPr lang="pt-BR" sz="3200" dirty="0"/>
            </a:br>
            <a:r>
              <a:rPr lang="pt-BR" sz="3200" dirty="0"/>
              <a:t>SAS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1662"/>
            <a:ext cx="8785225" cy="41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27784" y="6505720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u="sng" dirty="0"/>
              <a:t>Data da atualização: 05/07/2016</a:t>
            </a:r>
          </a:p>
        </p:txBody>
      </p:sp>
    </p:spTree>
    <p:extLst>
      <p:ext uri="{BB962C8B-B14F-4D97-AF65-F5344CB8AC3E}">
        <p14:creationId xmlns:p14="http://schemas.microsoft.com/office/powerpoint/2010/main" val="2769514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title"/>
          </p:nvPr>
        </p:nvSpPr>
        <p:spPr>
          <a:xfrm>
            <a:off x="4283968" y="2996952"/>
            <a:ext cx="4752528" cy="1656184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  <a:defRPr/>
            </a:pPr>
            <a:r>
              <a:rPr lang="pt-BR" sz="3600" b="1" spc="-1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Ministério da Saúde</a:t>
            </a:r>
            <a:br>
              <a:rPr lang="pt-BR" sz="3600" b="1" spc="-1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pt-BR" sz="3600" spc="-1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2016-2019</a:t>
            </a:r>
            <a:endParaRPr lang="pt-BR" sz="3600" b="1" spc="-1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62" y="6381328"/>
            <a:ext cx="855414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0115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203564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9752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30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7777112" cy="1340768"/>
          </a:xfrm>
        </p:spPr>
        <p:txBody>
          <a:bodyPr/>
          <a:lstStyle/>
          <a:p>
            <a:r>
              <a:rPr lang="pt-BR" dirty="0"/>
              <a:t>Por que Monitorar e Avaliar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66123"/>
          </a:xfrm>
        </p:spPr>
        <p:txBody>
          <a:bodyPr/>
          <a:lstStyle/>
          <a:p>
            <a:pPr marL="342900" lvl="0" indent="-342900" eaLnBrk="1" hangingPunct="1">
              <a:lnSpc>
                <a:spcPct val="97000"/>
              </a:lnSpc>
              <a:spcBef>
                <a:spcPts val="1200"/>
              </a:spcBef>
              <a:buClr>
                <a:srgbClr val="3366CC"/>
              </a:buClr>
              <a:buFont typeface="Wingdings" pitchFamily="2" charset="2"/>
              <a:buChar char="§"/>
            </a:pPr>
            <a:r>
              <a:rPr lang="pt-BR" sz="3000" dirty="0">
                <a:solidFill>
                  <a:prstClr val="black"/>
                </a:solidFill>
                <a:ea typeface="+mn-ea"/>
              </a:rPr>
              <a:t>Saberes e ações de monitoramento e avaliação há muito </a:t>
            </a:r>
            <a:r>
              <a:rPr lang="pt-BR" sz="3000" b="1" dirty="0">
                <a:solidFill>
                  <a:srgbClr val="2B56AB"/>
                </a:solidFill>
                <a:ea typeface="+mn-ea"/>
              </a:rPr>
              <a:t>estão presentes na área da saúde</a:t>
            </a:r>
            <a:r>
              <a:rPr lang="pt-BR" sz="3000" dirty="0">
                <a:solidFill>
                  <a:prstClr val="black"/>
                </a:solidFill>
                <a:ea typeface="+mn-ea"/>
              </a:rPr>
              <a:t>.</a:t>
            </a:r>
          </a:p>
          <a:p>
            <a:pPr marL="342900" lvl="0" indent="-342900" eaLnBrk="1" hangingPunct="1">
              <a:lnSpc>
                <a:spcPct val="97000"/>
              </a:lnSpc>
              <a:spcBef>
                <a:spcPts val="1200"/>
              </a:spcBef>
              <a:buClr>
                <a:srgbClr val="3366CC"/>
              </a:buClr>
              <a:buFont typeface="Wingdings" pitchFamily="2" charset="2"/>
              <a:buChar char="§"/>
            </a:pPr>
            <a:r>
              <a:rPr lang="pt-BR" sz="3000" dirty="0">
                <a:solidFill>
                  <a:prstClr val="black"/>
                </a:solidFill>
                <a:ea typeface="+mn-ea"/>
              </a:rPr>
              <a:t>Na gestão da saúde a regulação estatal é </a:t>
            </a:r>
            <a:r>
              <a:rPr lang="pt-BR" sz="3000" b="1" dirty="0">
                <a:solidFill>
                  <a:srgbClr val="2B56AB"/>
                </a:solidFill>
                <a:ea typeface="+mn-ea"/>
              </a:rPr>
              <a:t>imprescindível</a:t>
            </a:r>
            <a:r>
              <a:rPr lang="pt-BR" sz="3000" dirty="0">
                <a:solidFill>
                  <a:prstClr val="black"/>
                </a:solidFill>
                <a:ea typeface="+mn-ea"/>
              </a:rPr>
              <a:t> </a:t>
            </a:r>
            <a:r>
              <a:rPr lang="pt-BR" sz="3000" b="1" dirty="0">
                <a:solidFill>
                  <a:srgbClr val="2B56AB"/>
                </a:solidFill>
                <a:ea typeface="+mn-ea"/>
              </a:rPr>
              <a:t>e intransferível</a:t>
            </a:r>
            <a:r>
              <a:rPr lang="pt-BR" sz="3000" dirty="0">
                <a:solidFill>
                  <a:prstClr val="black"/>
                </a:solidFill>
                <a:ea typeface="+mn-ea"/>
              </a:rPr>
              <a:t>.</a:t>
            </a:r>
          </a:p>
          <a:p>
            <a:pPr marL="342900" lvl="0" indent="-342900" eaLnBrk="1" hangingPunct="1">
              <a:lnSpc>
                <a:spcPct val="97000"/>
              </a:lnSpc>
              <a:spcBef>
                <a:spcPts val="1200"/>
              </a:spcBef>
              <a:buClr>
                <a:srgbClr val="3366CC"/>
              </a:buClr>
              <a:buFont typeface="Wingdings" pitchFamily="2" charset="2"/>
              <a:buChar char="§"/>
            </a:pPr>
            <a:r>
              <a:rPr lang="pt-BR" sz="3000" dirty="0">
                <a:solidFill>
                  <a:prstClr val="black"/>
                </a:solidFill>
                <a:ea typeface="+mn-ea"/>
              </a:rPr>
              <a:t>Uma gestão com planejamento estratégico, metas e resultados monitorados e avaliados é </a:t>
            </a:r>
            <a:r>
              <a:rPr lang="pt-BR" sz="3000" b="1" dirty="0">
                <a:solidFill>
                  <a:srgbClr val="2B56AB"/>
                </a:solidFill>
                <a:ea typeface="+mn-ea"/>
              </a:rPr>
              <a:t>essencial</a:t>
            </a:r>
            <a:r>
              <a:rPr lang="pt-BR" sz="3000" dirty="0">
                <a:solidFill>
                  <a:prstClr val="black"/>
                </a:solidFill>
                <a:ea typeface="+mn-ea"/>
              </a:rPr>
              <a:t> para:</a:t>
            </a:r>
            <a:endParaRPr lang="pt-BR" sz="2600" dirty="0">
              <a:solidFill>
                <a:prstClr val="black"/>
              </a:solidFill>
              <a:ea typeface="+mn-ea"/>
            </a:endParaRP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42925" y="4883529"/>
            <a:ext cx="3476889" cy="1686215"/>
            <a:chOff x="2647" y="1386914"/>
            <a:chExt cx="3225428" cy="1290171"/>
          </a:xfrm>
        </p:grpSpPr>
        <p:sp>
          <p:nvSpPr>
            <p:cNvPr id="5" name="Divisa 4"/>
            <p:cNvSpPr/>
            <p:nvPr/>
          </p:nvSpPr>
          <p:spPr>
            <a:xfrm>
              <a:off x="2647" y="1386914"/>
              <a:ext cx="3225428" cy="1290171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Divisa 4"/>
            <p:cNvSpPr/>
            <p:nvPr/>
          </p:nvSpPr>
          <p:spPr>
            <a:xfrm>
              <a:off x="647733" y="1386914"/>
              <a:ext cx="1935257" cy="1290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29337" rIns="29337" bIns="2933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/>
                <a:t>Garantir transparência das ações e agenda pública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909038" y="4883529"/>
            <a:ext cx="3476889" cy="1686215"/>
            <a:chOff x="2673821" y="1386914"/>
            <a:chExt cx="3225428" cy="1290171"/>
          </a:xfrm>
        </p:grpSpPr>
        <p:sp>
          <p:nvSpPr>
            <p:cNvPr id="8" name="Divisa 7"/>
            <p:cNvSpPr/>
            <p:nvPr/>
          </p:nvSpPr>
          <p:spPr>
            <a:xfrm>
              <a:off x="2673821" y="1386914"/>
              <a:ext cx="3225428" cy="1290171"/>
            </a:xfrm>
            <a:prstGeom prst="chevron">
              <a:avLst/>
            </a:prstGeom>
            <a:solidFill>
              <a:srgbClr val="72417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359277"/>
                <a:satOff val="4740"/>
                <a:lumOff val="-588"/>
                <a:alphaOff val="0"/>
              </a:schemeClr>
            </a:fillRef>
            <a:effectRef idx="0">
              <a:schemeClr val="accent5">
                <a:hueOff val="3359277"/>
                <a:satOff val="4740"/>
                <a:lumOff val="-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ivisa 4"/>
            <p:cNvSpPr/>
            <p:nvPr/>
          </p:nvSpPr>
          <p:spPr>
            <a:xfrm>
              <a:off x="3318907" y="1386914"/>
              <a:ext cx="1935257" cy="1290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29337" rIns="29337" bIns="2933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/>
                <a:t>Qualificar e melhorar serviços e ações de saúde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667111" y="4883528"/>
            <a:ext cx="3476889" cy="1686215"/>
            <a:chOff x="5384888" y="1386914"/>
            <a:chExt cx="3225428" cy="1290171"/>
          </a:xfrm>
        </p:grpSpPr>
        <p:sp>
          <p:nvSpPr>
            <p:cNvPr id="11" name="Divisa 10"/>
            <p:cNvSpPr/>
            <p:nvPr/>
          </p:nvSpPr>
          <p:spPr>
            <a:xfrm>
              <a:off x="5384888" y="1386914"/>
              <a:ext cx="3225428" cy="1290171"/>
            </a:xfrm>
            <a:prstGeom prst="chevron">
              <a:avLst/>
            </a:prstGeom>
            <a:solidFill>
              <a:srgbClr val="7D3C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718553"/>
                <a:satOff val="9479"/>
                <a:lumOff val="-1176"/>
                <a:alphaOff val="0"/>
              </a:schemeClr>
            </a:fillRef>
            <a:effectRef idx="0">
              <a:schemeClr val="accent5">
                <a:hueOff val="6718553"/>
                <a:satOff val="9479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visa 4"/>
            <p:cNvSpPr/>
            <p:nvPr/>
          </p:nvSpPr>
          <p:spPr>
            <a:xfrm>
              <a:off x="6029974" y="1386914"/>
              <a:ext cx="1935257" cy="1290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29337" rIns="29337" bIns="2933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/>
                <a:t>Subsidiar gestores na tomada das decisões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27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97971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Estratégico </a:t>
            </a:r>
          </a:p>
        </p:txBody>
      </p:sp>
    </p:spTree>
    <p:extLst>
      <p:ext uri="{BB962C8B-B14F-4D97-AF65-F5344CB8AC3E}">
        <p14:creationId xmlns:p14="http://schemas.microsoft.com/office/powerpoint/2010/main" val="30761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776864" cy="1512168"/>
          </a:xfrm>
        </p:spPr>
        <p:txBody>
          <a:bodyPr/>
          <a:lstStyle/>
          <a:p>
            <a:r>
              <a:rPr lang="pt-BR" dirty="0"/>
              <a:t>Estrutura PEMS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4888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9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err="1"/>
              <a:t>Resumo</a:t>
            </a:r>
            <a:r>
              <a:rPr dirty="0"/>
              <a:t> d</a:t>
            </a:r>
            <a:r>
              <a:rPr lang="pt-BR" dirty="0"/>
              <a:t>os 14 Objetivos Estratégicos do MS</a:t>
            </a:r>
            <a:endParaRPr dirty="0"/>
          </a:p>
        </p:txBody>
      </p:sp>
      <p:grpSp>
        <p:nvGrpSpPr>
          <p:cNvPr id="17" name="Grupo 16"/>
          <p:cNvGrpSpPr/>
          <p:nvPr/>
        </p:nvGrpSpPr>
        <p:grpSpPr>
          <a:xfrm>
            <a:off x="121579" y="1988839"/>
            <a:ext cx="8940726" cy="4557209"/>
            <a:chOff x="766265" y="1671318"/>
            <a:chExt cx="7457694" cy="4910742"/>
          </a:xfrm>
        </p:grpSpPr>
        <p:sp>
          <p:nvSpPr>
            <p:cNvPr id="18" name="Forma livre 17"/>
            <p:cNvSpPr/>
            <p:nvPr/>
          </p:nvSpPr>
          <p:spPr bwMode="auto">
            <a:xfrm>
              <a:off x="784557" y="1671318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F16477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Acesso e Integralidade</a:t>
              </a:r>
            </a:p>
          </p:txBody>
        </p:sp>
        <p:sp>
          <p:nvSpPr>
            <p:cNvPr id="19" name="Forma livre 18"/>
            <p:cNvSpPr/>
            <p:nvPr/>
          </p:nvSpPr>
          <p:spPr bwMode="auto">
            <a:xfrm>
              <a:off x="1415226" y="2887587"/>
              <a:ext cx="1800000" cy="1151999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0079C1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 Ampliar e Qualificar a Assistência Farmacêutica </a:t>
              </a:r>
            </a:p>
          </p:txBody>
        </p:sp>
        <p:sp>
          <p:nvSpPr>
            <p:cNvPr id="20" name="Forma livre 19"/>
            <p:cNvSpPr/>
            <p:nvPr/>
          </p:nvSpPr>
          <p:spPr bwMode="auto">
            <a:xfrm>
              <a:off x="2649849" y="4139336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7AC143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 Promover a gestão e a educação do trabalho</a:t>
              </a:r>
            </a:p>
          </p:txBody>
        </p:sp>
        <p:sp>
          <p:nvSpPr>
            <p:cNvPr id="21" name="Forma livre 20"/>
            <p:cNvSpPr/>
            <p:nvPr/>
          </p:nvSpPr>
          <p:spPr bwMode="auto">
            <a:xfrm>
              <a:off x="3650554" y="5406241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F58025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13. Qualificar a Saúde Indígena</a:t>
              </a:r>
            </a:p>
          </p:txBody>
        </p:sp>
        <p:sp>
          <p:nvSpPr>
            <p:cNvPr id="22" name="Forma livre 21"/>
            <p:cNvSpPr/>
            <p:nvPr/>
          </p:nvSpPr>
          <p:spPr bwMode="auto">
            <a:xfrm>
              <a:off x="5679753" y="5430060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FDB913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14. Saneamento Básico para Comunidades Tradicionais e Rurais</a:t>
              </a:r>
            </a:p>
          </p:txBody>
        </p:sp>
        <p:sp>
          <p:nvSpPr>
            <p:cNvPr id="23" name="Forma livre 22"/>
            <p:cNvSpPr/>
            <p:nvPr/>
          </p:nvSpPr>
          <p:spPr bwMode="auto">
            <a:xfrm>
              <a:off x="4511234" y="4139336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B2BB1E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10. Fortalecer o controle social </a:t>
              </a:r>
            </a:p>
          </p:txBody>
        </p:sp>
        <p:sp>
          <p:nvSpPr>
            <p:cNvPr id="24" name="Forma livre 23"/>
            <p:cNvSpPr/>
            <p:nvPr/>
          </p:nvSpPr>
          <p:spPr bwMode="auto">
            <a:xfrm>
              <a:off x="3521652" y="2887587"/>
              <a:ext cx="1800000" cy="1151999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00B5CC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 Promover Ciência, Tecnologia e Inovação</a:t>
              </a:r>
            </a:p>
          </p:txBody>
        </p:sp>
        <p:sp>
          <p:nvSpPr>
            <p:cNvPr id="25" name="Forma livre 24"/>
            <p:cNvSpPr/>
            <p:nvPr/>
          </p:nvSpPr>
          <p:spPr bwMode="auto">
            <a:xfrm>
              <a:off x="2649849" y="1671318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B92F92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Aprimorar e Implantar as Redes de Atenção à Saúde</a:t>
              </a: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4513557" y="1671318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9B5BA5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Cuidado integral às pessoas nos ciclos de vida</a:t>
              </a: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5549708" y="2905328"/>
              <a:ext cx="1800000" cy="1151999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7E81BE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 Aprimorar a Regulação da Saúde Suplementar</a:t>
              </a:r>
            </a:p>
          </p:txBody>
        </p:sp>
        <p:sp>
          <p:nvSpPr>
            <p:cNvPr id="28" name="Forma livre 27"/>
            <p:cNvSpPr/>
            <p:nvPr/>
          </p:nvSpPr>
          <p:spPr bwMode="auto">
            <a:xfrm>
              <a:off x="6423959" y="4139336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60C5BA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 Qualificação do Financiamento, Transferências e Gastos</a:t>
              </a: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595417" y="5406241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00958F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12. Aprimorar a Relação </a:t>
              </a:r>
              <a:r>
                <a:rPr lang="pt-BR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Interfederativa</a:t>
              </a:r>
              <a:endPara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766265" y="4139336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492F92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 Aprimorar a Regulação e as Ações de Vigilância Sanitária</a:t>
              </a: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6372399" y="1671318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B1005D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 Reduzir e prevenir riscos e agravos à saúde da população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3600" dirty="0" err="1"/>
              <a:t>Resumo</a:t>
            </a:r>
            <a:r>
              <a:rPr sz="3600" dirty="0"/>
              <a:t> d</a:t>
            </a:r>
            <a:r>
              <a:rPr lang="pt-BR" sz="3600" dirty="0"/>
              <a:t>os 10 Objetivos Estratégicos Transversais</a:t>
            </a:r>
            <a:endParaRPr sz="36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54315" y="2060848"/>
            <a:ext cx="8831108" cy="4392488"/>
            <a:chOff x="653967" y="2329326"/>
            <a:chExt cx="7455819" cy="3864722"/>
          </a:xfrm>
        </p:grpSpPr>
        <p:sp>
          <p:nvSpPr>
            <p:cNvPr id="15" name="Forma livre 14"/>
            <p:cNvSpPr/>
            <p:nvPr/>
          </p:nvSpPr>
          <p:spPr bwMode="auto">
            <a:xfrm>
              <a:off x="1246019" y="2338669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0079C1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15. Integração, Saúde, Educação e Assistência Social</a:t>
              </a:r>
            </a:p>
          </p:txBody>
        </p:sp>
        <p:sp>
          <p:nvSpPr>
            <p:cNvPr id="16" name="Forma livre 15"/>
            <p:cNvSpPr/>
            <p:nvPr/>
          </p:nvSpPr>
          <p:spPr bwMode="auto">
            <a:xfrm>
              <a:off x="2531451" y="3662483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7AC143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19. Ampliação de Saneamento Básico Urbano</a:t>
              </a:r>
            </a:p>
          </p:txBody>
        </p:sp>
        <p:sp>
          <p:nvSpPr>
            <p:cNvPr id="17" name="Forma livre 16"/>
            <p:cNvSpPr/>
            <p:nvPr/>
          </p:nvSpPr>
          <p:spPr bwMode="auto">
            <a:xfrm>
              <a:off x="1428401" y="5036823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F58025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22. Atenção a Saúde Prisional</a:t>
              </a:r>
            </a:p>
          </p:txBody>
        </p:sp>
        <p:sp>
          <p:nvSpPr>
            <p:cNvPr id="18" name="Forma livre 17"/>
            <p:cNvSpPr/>
            <p:nvPr/>
          </p:nvSpPr>
          <p:spPr bwMode="auto">
            <a:xfrm>
              <a:off x="653967" y="3685832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FDB913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18. Gestão e Serviços no Saneamento Básico Urbano</a:t>
              </a:r>
            </a:p>
          </p:txBody>
        </p:sp>
        <p:sp>
          <p:nvSpPr>
            <p:cNvPr id="19" name="Forma livre 18"/>
            <p:cNvSpPr/>
            <p:nvPr/>
          </p:nvSpPr>
          <p:spPr bwMode="auto">
            <a:xfrm>
              <a:off x="4428350" y="3662483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B2BB1E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20. Segurança Alimentar e Nutricional para Comunidades Específicas</a:t>
              </a:r>
            </a:p>
          </p:txBody>
        </p:sp>
        <p:sp>
          <p:nvSpPr>
            <p:cNvPr id="20" name="Forma livre 19"/>
            <p:cNvSpPr/>
            <p:nvPr/>
          </p:nvSpPr>
          <p:spPr bwMode="auto">
            <a:xfrm>
              <a:off x="5562395" y="2339978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00B5CC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17. Qualidade de vida dos Jovens</a:t>
              </a:r>
            </a:p>
          </p:txBody>
        </p:sp>
        <p:sp>
          <p:nvSpPr>
            <p:cNvPr id="24" name="Forma livre 23"/>
            <p:cNvSpPr/>
            <p:nvPr/>
          </p:nvSpPr>
          <p:spPr bwMode="auto">
            <a:xfrm>
              <a:off x="6309786" y="3651027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60C5BA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21. Alimentação Saudável</a:t>
              </a:r>
            </a:p>
          </p:txBody>
        </p:sp>
        <p:sp>
          <p:nvSpPr>
            <p:cNvPr id="25" name="Forma livre 24"/>
            <p:cNvSpPr/>
            <p:nvPr/>
          </p:nvSpPr>
          <p:spPr bwMode="auto">
            <a:xfrm>
              <a:off x="3428169" y="5036823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BB8D0B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23. Prevenção do Uso de Álcool e outras Drogas</a:t>
              </a: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5564495" y="5042048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B15C12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24. Rede de Atenção Álcool e Drogas</a:t>
              </a:r>
            </a:p>
          </p:txBody>
        </p:sp>
        <p:sp>
          <p:nvSpPr>
            <p:cNvPr id="28" name="Forma livre 27"/>
            <p:cNvSpPr/>
            <p:nvPr/>
          </p:nvSpPr>
          <p:spPr bwMode="auto">
            <a:xfrm>
              <a:off x="3431451" y="2329326"/>
              <a:ext cx="1800000" cy="1152000"/>
            </a:xfrm>
            <a:custGeom>
              <a:avLst/>
              <a:gdLst>
                <a:gd name="connsiteX0" fmla="*/ 0 w 1812357"/>
                <a:gd name="connsiteY0" fmla="*/ 108741 h 1087414"/>
                <a:gd name="connsiteX1" fmla="*/ 108741 w 1812357"/>
                <a:gd name="connsiteY1" fmla="*/ 0 h 1087414"/>
                <a:gd name="connsiteX2" fmla="*/ 1703616 w 1812357"/>
                <a:gd name="connsiteY2" fmla="*/ 0 h 1087414"/>
                <a:gd name="connsiteX3" fmla="*/ 1812357 w 1812357"/>
                <a:gd name="connsiteY3" fmla="*/ 108741 h 1087414"/>
                <a:gd name="connsiteX4" fmla="*/ 1812357 w 1812357"/>
                <a:gd name="connsiteY4" fmla="*/ 978673 h 1087414"/>
                <a:gd name="connsiteX5" fmla="*/ 1703616 w 1812357"/>
                <a:gd name="connsiteY5" fmla="*/ 1087414 h 1087414"/>
                <a:gd name="connsiteX6" fmla="*/ 108741 w 1812357"/>
                <a:gd name="connsiteY6" fmla="*/ 1087414 h 1087414"/>
                <a:gd name="connsiteX7" fmla="*/ 0 w 1812357"/>
                <a:gd name="connsiteY7" fmla="*/ 978673 h 1087414"/>
                <a:gd name="connsiteX8" fmla="*/ 0 w 1812357"/>
                <a:gd name="connsiteY8" fmla="*/ 108741 h 10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57" h="1087414">
                  <a:moveTo>
                    <a:pt x="0" y="108741"/>
                  </a:moveTo>
                  <a:cubicBezTo>
                    <a:pt x="0" y="48685"/>
                    <a:pt x="48685" y="0"/>
                    <a:pt x="108741" y="0"/>
                  </a:cubicBezTo>
                  <a:lnTo>
                    <a:pt x="1703616" y="0"/>
                  </a:lnTo>
                  <a:cubicBezTo>
                    <a:pt x="1763672" y="0"/>
                    <a:pt x="1812357" y="48685"/>
                    <a:pt x="1812357" y="108741"/>
                  </a:cubicBezTo>
                  <a:lnTo>
                    <a:pt x="1812357" y="978673"/>
                  </a:lnTo>
                  <a:cubicBezTo>
                    <a:pt x="1812357" y="1038729"/>
                    <a:pt x="1763672" y="1087414"/>
                    <a:pt x="1703616" y="1087414"/>
                  </a:cubicBezTo>
                  <a:lnTo>
                    <a:pt x="108741" y="1087414"/>
                  </a:lnTo>
                  <a:cubicBezTo>
                    <a:pt x="48685" y="1087414"/>
                    <a:pt x="0" y="1038729"/>
                    <a:pt x="0" y="978673"/>
                  </a:cubicBezTo>
                  <a:lnTo>
                    <a:pt x="0" y="108741"/>
                  </a:lnTo>
                  <a:close/>
                </a:path>
              </a:pathLst>
            </a:custGeom>
            <a:solidFill>
              <a:srgbClr val="492F92"/>
            </a:solidFill>
            <a:ln w="1905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5189" tIns="85189" rIns="85189" bIns="85189" spcCol="1270" anchor="ctr"/>
            <a:lstStyle/>
            <a:p>
              <a:pPr algn="ctr" defTabSz="86237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16. Agenda Social Quilombola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1556792"/>
          </a:xfrm>
        </p:spPr>
        <p:txBody>
          <a:bodyPr/>
          <a:lstStyle/>
          <a:p>
            <a:r>
              <a:rPr lang="pt-BR" sz="3600" dirty="0"/>
              <a:t>Planejamento Estratégico 2016-2019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pt-BR" dirty="0"/>
              <a:t>O Ministério da Saúde é responsável por 1 Programa e 14 Objetivos;</a:t>
            </a:r>
          </a:p>
          <a:p>
            <a:pPr marL="0" lv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Além disso, participa em outros 10 Objetivos de responsabilidade de outros Órgãos, perfazendo um total de </a:t>
            </a:r>
            <a:r>
              <a:rPr lang="pt-BR" b="1" dirty="0"/>
              <a:t>121</a:t>
            </a:r>
            <a:r>
              <a:rPr lang="pt-BR" dirty="0"/>
              <a:t> metas e </a:t>
            </a:r>
            <a:r>
              <a:rPr lang="pt-BR" b="1" dirty="0"/>
              <a:t>162</a:t>
            </a:r>
            <a:r>
              <a:rPr lang="pt-BR" dirty="0"/>
              <a:t> iniciativas sob sua responsabilidade.</a:t>
            </a:r>
          </a:p>
        </p:txBody>
      </p:sp>
    </p:spTree>
    <p:extLst>
      <p:ext uri="{BB962C8B-B14F-4D97-AF65-F5344CB8AC3E}">
        <p14:creationId xmlns:p14="http://schemas.microsoft.com/office/powerpoint/2010/main" val="1283067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</TotalTime>
  <Words>1530</Words>
  <Application>Microsoft Office PowerPoint</Application>
  <PresentationFormat>Apresentação na tela (4:3)</PresentationFormat>
  <Paragraphs>287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Tema do Office</vt:lpstr>
      <vt:lpstr>Ministério da Saúde 2016-2019</vt:lpstr>
      <vt:lpstr>Instrumentos de Planejamento</vt:lpstr>
      <vt:lpstr>O que é Monitoramento e Avaliação</vt:lpstr>
      <vt:lpstr>Por que Monitorar e Avaliar</vt:lpstr>
      <vt:lpstr>Apresentação do PowerPoint</vt:lpstr>
      <vt:lpstr>Estrutura PEMS</vt:lpstr>
      <vt:lpstr>Resumo dos 14 Objetivos Estratégicos do MS</vt:lpstr>
      <vt:lpstr>Resumo dos 10 Objetivos Estratégicos Transversais</vt:lpstr>
      <vt:lpstr>Planejamento Estratégico 2016-2019</vt:lpstr>
      <vt:lpstr>Planejamento Estratégico 2016-2019</vt:lpstr>
      <vt:lpstr>PPA SAÚDE 2016 – 2019 Metas e Iniciativas </vt:lpstr>
      <vt:lpstr>PPA SAÚDE 2016 – 2019   35 Indicadores</vt:lpstr>
      <vt:lpstr>Apresentação do PowerPoint</vt:lpstr>
      <vt:lpstr>Ação Implementada: E-CAR</vt:lpstr>
      <vt:lpstr>Monitoramento: ecar.saude.gov.br</vt:lpstr>
      <vt:lpstr>Apresentação do PowerPoint</vt:lpstr>
      <vt:lpstr>Apresentação do PowerPoint</vt:lpstr>
      <vt:lpstr>Monitoramento</vt:lpstr>
      <vt:lpstr>Parecer</vt:lpstr>
      <vt:lpstr>Pareceres:</vt:lpstr>
      <vt:lpstr>Apresentação do PowerPoint</vt:lpstr>
      <vt:lpstr>Dinâmica dos Pareceres </vt:lpstr>
      <vt:lpstr>Dinâmica dos Pareceres</vt:lpstr>
      <vt:lpstr>Status – Monitoramento</vt:lpstr>
      <vt:lpstr>Situação – Monitoramento</vt:lpstr>
      <vt:lpstr>Site: pems.saude.gov.br</vt:lpstr>
      <vt:lpstr>Site: pems.saude.gov.br</vt:lpstr>
      <vt:lpstr>Apresentação do PowerPoint</vt:lpstr>
      <vt:lpstr>Panorama do Monitoramento do Planejamento Estratégico do MS </vt:lpstr>
      <vt:lpstr>Panorama do Monitoramento do Planejamento Estratégico do MS </vt:lpstr>
      <vt:lpstr>Panorama do Monitoramento do Planejamento Estratégico do MS SAS</vt:lpstr>
      <vt:lpstr>Ministério da Saúde 2016-2019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mariana.oliveira</dc:creator>
  <cp:lastModifiedBy>Paula Celestino de Almeida</cp:lastModifiedBy>
  <cp:revision>823</cp:revision>
  <cp:lastPrinted>2016-05-19T14:16:02Z</cp:lastPrinted>
  <dcterms:created xsi:type="dcterms:W3CDTF">2011-09-20T13:33:30Z</dcterms:created>
  <dcterms:modified xsi:type="dcterms:W3CDTF">2021-09-13T14:37:23Z</dcterms:modified>
</cp:coreProperties>
</file>