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33"/>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6" r:id="rId31"/>
    <p:sldId id="285" r:id="rId32"/>
  </p:sldIdLst>
  <p:sldSz cx="12192000" cy="6858000"/>
  <p:notesSz cx="6858000" cy="9144000"/>
  <p:embeddedFontLst>
    <p:embeddedFont>
      <p:font typeface="Tahoma" panose="020B0604030504040204" pitchFamily="34" charset="0"/>
      <p:regular r:id="rId34"/>
      <p:bold r:id="rId35"/>
      <p:italic r:id="rId36"/>
      <p:boldItalic r:id="rId37"/>
    </p:embeddedFont>
    <p:embeddedFont>
      <p:font typeface="Calibri" panose="020F0502020204030204" pitchFamily="34" charset="0"/>
      <p:regular r:id="rId38"/>
      <p:bold r:id="rId39"/>
      <p:italic r:id="rId40"/>
      <p:boldItalic r:id="rId4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 initials="" lastIdx="15" clrIdx="0"/>
  <p:cmAuthor id="1" name="Fabio Peres" initials="" lastIdx="5" clrIdx="1"/>
  <p:cmAuthor id="2" name="Rodrigo Carvalho" initials="" lastIdx="3" clrIdx="2"/>
  <p:cmAuthor id="3" name="Andreia Amaral do Espirito Santo" initials="AAdES" lastIdx="1" clrIdx="3">
    <p:extLst>
      <p:ext uri="{19B8F6BF-5375-455C-9EA6-DF929625EA0E}">
        <p15:presenceInfo xmlns:p15="http://schemas.microsoft.com/office/powerpoint/2012/main" userId="S-1-5-21-1229272821-813497703-1708537768-805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B2C2A630-F237-49AF-815D-B0E047B70E71}">
  <a:tblStyle styleId="{B2C2A630-F237-49AF-815D-B0E047B70E71}" styleName="Table_0">
    <a:wholeTbl>
      <a:tcTxStyle b="off" i="off">
        <a:font>
          <a:latin typeface="Arial"/>
          <a:ea typeface="Arial"/>
          <a:cs typeface="Arial"/>
        </a:font>
        <a:srgbClr val="000000"/>
      </a:tcTxStyle>
      <a:tcStyle>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8" d="100"/>
          <a:sy n="68" d="100"/>
        </p:scale>
        <p:origin x="60" y="4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1.fntdata"/><Relationship Id="rId42"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font" Target="fonts/font5.fntdata"/><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4.fntdata"/><Relationship Id="rId40" Type="http://schemas.openxmlformats.org/officeDocument/2006/relationships/font" Target="fonts/font7.fntdata"/><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3.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2.fntdata"/><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pt-BR" sz="1200" b="0" i="0" u="none" strike="noStrike" cap="none">
                <a:solidFill>
                  <a:schemeClr val="dk1"/>
                </a:solidFill>
                <a:latin typeface="Calibri"/>
                <a:ea typeface="Calibri"/>
                <a:cs typeface="Calibri"/>
                <a:sym typeface="Calibri"/>
              </a:rPr>
              <a:t>‹nº›</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265549614"/>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6" name="Google Shape;8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840708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68" name="Google Shape;168;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3862291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76" name="Google Shape;176;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8211335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86" name="Google Shape;186;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8871393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6" name="Google Shape;196;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7163149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04" name="Google Shape;204;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2259523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13" name="Google Shape;213;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6149108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22" name="Google Shape;222;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83647609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30" name="Google Shape;230;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87210453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41" name="Google Shape;241;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84061893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53" name="Google Shape;253;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7978096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6" name="Google Shape;96;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68186403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61" name="Google Shape;261;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03239523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p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71" name="Google Shape;271;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78330434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p2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81" name="Google Shape;281;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88044022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Google Shape;288;p2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89" name="Google Shape;289;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27629595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p2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98" name="Google Shape;298;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6833416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p:cNvGrpSpPr/>
        <p:nvPr/>
      </p:nvGrpSpPr>
      <p:grpSpPr>
        <a:xfrm>
          <a:off x="0" y="0"/>
          <a:ext cx="0" cy="0"/>
          <a:chOff x="0" y="0"/>
          <a:chExt cx="0" cy="0"/>
        </a:xfrm>
      </p:grpSpPr>
      <p:sp>
        <p:nvSpPr>
          <p:cNvPr id="307" name="Google Shape;307;p2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08" name="Google Shape;308;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25901903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p2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18" name="Google Shape;318;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63468744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6"/>
        <p:cNvGrpSpPr/>
        <p:nvPr/>
      </p:nvGrpSpPr>
      <p:grpSpPr>
        <a:xfrm>
          <a:off x="0" y="0"/>
          <a:ext cx="0" cy="0"/>
          <a:chOff x="0" y="0"/>
          <a:chExt cx="0" cy="0"/>
        </a:xfrm>
      </p:grpSpPr>
      <p:sp>
        <p:nvSpPr>
          <p:cNvPr id="327" name="Google Shape;327;p2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28" name="Google Shape;328;p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6884365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4"/>
        <p:cNvGrpSpPr/>
        <p:nvPr/>
      </p:nvGrpSpPr>
      <p:grpSpPr>
        <a:xfrm>
          <a:off x="0" y="0"/>
          <a:ext cx="0" cy="0"/>
          <a:chOff x="0" y="0"/>
          <a:chExt cx="0" cy="0"/>
        </a:xfrm>
      </p:grpSpPr>
      <p:sp>
        <p:nvSpPr>
          <p:cNvPr id="335" name="Google Shape;335;p2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36" name="Google Shape;336;p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06805371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p:cNvGrpSpPr/>
        <p:nvPr/>
      </p:nvGrpSpPr>
      <p:grpSpPr>
        <a:xfrm>
          <a:off x="0" y="0"/>
          <a:ext cx="0" cy="0"/>
          <a:chOff x="0" y="0"/>
          <a:chExt cx="0" cy="0"/>
        </a:xfrm>
      </p:grpSpPr>
      <p:sp>
        <p:nvSpPr>
          <p:cNvPr id="345" name="Google Shape;345;p2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46" name="Google Shape;346;p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5367426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4" name="Google Shape;104;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72950473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2"/>
        <p:cNvGrpSpPr/>
        <p:nvPr/>
      </p:nvGrpSpPr>
      <p:grpSpPr>
        <a:xfrm>
          <a:off x="0" y="0"/>
          <a:ext cx="0" cy="0"/>
          <a:chOff x="0" y="0"/>
          <a:chExt cx="0" cy="0"/>
        </a:xfrm>
      </p:grpSpPr>
      <p:sp>
        <p:nvSpPr>
          <p:cNvPr id="363" name="Google Shape;363;p3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64" name="Google Shape;364;p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37525103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4"/>
        <p:cNvGrpSpPr/>
        <p:nvPr/>
      </p:nvGrpSpPr>
      <p:grpSpPr>
        <a:xfrm>
          <a:off x="0" y="0"/>
          <a:ext cx="0" cy="0"/>
          <a:chOff x="0" y="0"/>
          <a:chExt cx="0" cy="0"/>
        </a:xfrm>
      </p:grpSpPr>
      <p:sp>
        <p:nvSpPr>
          <p:cNvPr id="355" name="Google Shape;355;p3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56" name="Google Shape;356;p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6803968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4" name="Google Shape;114;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8438650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2" name="Google Shape;122;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9019516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32" name="Google Shape;132;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0045505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0" name="Google Shape;140;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0920671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0" name="Google Shape;150;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6052043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8" name="Google Shape;158;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4413637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lide de título" type="title">
  <p:cSld name="TITLE">
    <p:spTree>
      <p:nvGrpSpPr>
        <p:cNvPr id="1" name="Shape 15"/>
        <p:cNvGrpSpPr/>
        <p:nvPr/>
      </p:nvGrpSpPr>
      <p:grpSpPr>
        <a:xfrm>
          <a:off x="0" y="0"/>
          <a:ext cx="0" cy="0"/>
          <a:chOff x="0" y="0"/>
          <a:chExt cx="0" cy="0"/>
        </a:xfrm>
      </p:grpSpPr>
      <p:sp>
        <p:nvSpPr>
          <p:cNvPr id="16" name="Google Shape;16;p2"/>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2"/>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ítulo e texto vertical" type="vertTx">
  <p:cSld name="VERTICAL_TEXT">
    <p:spTree>
      <p:nvGrpSpPr>
        <p:cNvPr id="1" name="Shape 72"/>
        <p:cNvGrpSpPr/>
        <p:nvPr/>
      </p:nvGrpSpPr>
      <p:grpSpPr>
        <a:xfrm>
          <a:off x="0" y="0"/>
          <a:ext cx="0" cy="0"/>
          <a:chOff x="0" y="0"/>
          <a:chExt cx="0" cy="0"/>
        </a:xfrm>
      </p:grpSpPr>
      <p:sp>
        <p:nvSpPr>
          <p:cNvPr id="73" name="Google Shape;73;p1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11"/>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ítulo e texto verticais" type="vertTitleAndTx">
  <p:cSld name="VERTICAL_TITLE_AND_VERTICAL_TEXT">
    <p:spTree>
      <p:nvGrpSpPr>
        <p:cNvPr id="1" name="Shape 78"/>
        <p:cNvGrpSpPr/>
        <p:nvPr/>
      </p:nvGrpSpPr>
      <p:grpSpPr>
        <a:xfrm>
          <a:off x="0" y="0"/>
          <a:ext cx="0" cy="0"/>
          <a:chOff x="0" y="0"/>
          <a:chExt cx="0" cy="0"/>
        </a:xfrm>
      </p:grpSpPr>
      <p:sp>
        <p:nvSpPr>
          <p:cNvPr id="79" name="Google Shape;79;p12"/>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12"/>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ítulo e conteúdo" type="obj">
  <p:cSld name="OBJECT">
    <p:spTree>
      <p:nvGrpSpPr>
        <p:cNvPr id="1" name="Shape 21"/>
        <p:cNvGrpSpPr/>
        <p:nvPr/>
      </p:nvGrpSpPr>
      <p:grpSpPr>
        <a:xfrm>
          <a:off x="0" y="0"/>
          <a:ext cx="0" cy="0"/>
          <a:chOff x="0" y="0"/>
          <a:chExt cx="0" cy="0"/>
        </a:xfrm>
      </p:grpSpPr>
      <p:sp>
        <p:nvSpPr>
          <p:cNvPr id="22" name="Google Shape;22;p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abeçalho da Seção" type="secHead">
  <p:cSld name="SECTION_HEADER">
    <p:spTree>
      <p:nvGrpSpPr>
        <p:cNvPr id="1" name="Shape 27"/>
        <p:cNvGrpSpPr/>
        <p:nvPr/>
      </p:nvGrpSpPr>
      <p:grpSpPr>
        <a:xfrm>
          <a:off x="0" y="0"/>
          <a:ext cx="0" cy="0"/>
          <a:chOff x="0" y="0"/>
          <a:chExt cx="0" cy="0"/>
        </a:xfrm>
      </p:grpSpPr>
      <p:sp>
        <p:nvSpPr>
          <p:cNvPr id="28" name="Google Shape;28;p4"/>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4"/>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Duas Partes de Conteúdo" type="twoObj">
  <p:cSld name="TWO_OBJECTS">
    <p:spTree>
      <p:nvGrpSpPr>
        <p:cNvPr id="1" name="Shape 33"/>
        <p:cNvGrpSpPr/>
        <p:nvPr/>
      </p:nvGrpSpPr>
      <p:grpSpPr>
        <a:xfrm>
          <a:off x="0" y="0"/>
          <a:ext cx="0" cy="0"/>
          <a:chOff x="0" y="0"/>
          <a:chExt cx="0" cy="0"/>
        </a:xfrm>
      </p:grpSpPr>
      <p:sp>
        <p:nvSpPr>
          <p:cNvPr id="34" name="Google Shape;34;p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5"/>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5"/>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ação" type="twoTxTwoObj">
  <p:cSld name="TWO_OBJECTS_WITH_TEXT">
    <p:spTree>
      <p:nvGrpSpPr>
        <p:cNvPr id="1" name="Shape 40"/>
        <p:cNvGrpSpPr/>
        <p:nvPr/>
      </p:nvGrpSpPr>
      <p:grpSpPr>
        <a:xfrm>
          <a:off x="0" y="0"/>
          <a:ext cx="0" cy="0"/>
          <a:chOff x="0" y="0"/>
          <a:chExt cx="0" cy="0"/>
        </a:xfrm>
      </p:grpSpPr>
      <p:sp>
        <p:nvSpPr>
          <p:cNvPr id="41" name="Google Shape;41;p6"/>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6"/>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6"/>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6"/>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6"/>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omente título" type="titleOnly">
  <p:cSld name="TITLE_ONLY">
    <p:spTree>
      <p:nvGrpSpPr>
        <p:cNvPr id="1" name="Shape 49"/>
        <p:cNvGrpSpPr/>
        <p:nvPr/>
      </p:nvGrpSpPr>
      <p:grpSpPr>
        <a:xfrm>
          <a:off x="0" y="0"/>
          <a:ext cx="0" cy="0"/>
          <a:chOff x="0" y="0"/>
          <a:chExt cx="0" cy="0"/>
        </a:xfrm>
      </p:grpSpPr>
      <p:sp>
        <p:nvSpPr>
          <p:cNvPr id="50" name="Google Shape;50;p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Em branco" type="blank">
  <p:cSld name="BLANK">
    <p:spTree>
      <p:nvGrpSpPr>
        <p:cNvPr id="1" name="Shape 54"/>
        <p:cNvGrpSpPr/>
        <p:nvPr/>
      </p:nvGrpSpPr>
      <p:grpSpPr>
        <a:xfrm>
          <a:off x="0" y="0"/>
          <a:ext cx="0" cy="0"/>
          <a:chOff x="0" y="0"/>
          <a:chExt cx="0" cy="0"/>
        </a:xfrm>
      </p:grpSpPr>
      <p:sp>
        <p:nvSpPr>
          <p:cNvPr id="55" name="Google Shape;55;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údo com Legenda" type="objTx">
  <p:cSld name="OBJECT_WITH_CAPTION_TEXT">
    <p:spTree>
      <p:nvGrpSpPr>
        <p:cNvPr id="1" name="Shape 58"/>
        <p:cNvGrpSpPr/>
        <p:nvPr/>
      </p:nvGrpSpPr>
      <p:grpSpPr>
        <a:xfrm>
          <a:off x="0" y="0"/>
          <a:ext cx="0" cy="0"/>
          <a:chOff x="0" y="0"/>
          <a:chExt cx="0" cy="0"/>
        </a:xfrm>
      </p:grpSpPr>
      <p:sp>
        <p:nvSpPr>
          <p:cNvPr id="59" name="Google Shape;59;p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9"/>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9"/>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Imagem com Legenda" type="picTx">
  <p:cSld name="PICTURE_WITH_CAPTION_TEXT">
    <p:spTree>
      <p:nvGrpSpPr>
        <p:cNvPr id="1" name="Shape 65"/>
        <p:cNvGrpSpPr/>
        <p:nvPr/>
      </p:nvGrpSpPr>
      <p:grpSpPr>
        <a:xfrm>
          <a:off x="0" y="0"/>
          <a:ext cx="0" cy="0"/>
          <a:chOff x="0" y="0"/>
          <a:chExt cx="0" cy="0"/>
        </a:xfrm>
      </p:grpSpPr>
      <p:sp>
        <p:nvSpPr>
          <p:cNvPr id="66" name="Google Shape;66;p1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10"/>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8" name="Google Shape;68;p10"/>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pt-BR"/>
              <a:t>‹nº›</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1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1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2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2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2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2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5.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2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6.xml"/><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2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8.xml"/><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2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9.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pic>
        <p:nvPicPr>
          <p:cNvPr id="2" name="Imagem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1" name="Google Shape;91;p13"/>
          <p:cNvSpPr txBox="1"/>
          <p:nvPr/>
        </p:nvSpPr>
        <p:spPr>
          <a:xfrm>
            <a:off x="3678425" y="222250"/>
            <a:ext cx="7345362" cy="180022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293843"/>
              </a:buClr>
              <a:buSzPts val="2800"/>
              <a:buFont typeface="Tahoma"/>
              <a:buNone/>
            </a:pPr>
            <a:r>
              <a:rPr lang="pt-BR" sz="2800" b="1" i="0" u="none" strike="noStrike" cap="none">
                <a:solidFill>
                  <a:srgbClr val="293843"/>
                </a:solidFill>
                <a:latin typeface="Tahoma"/>
                <a:ea typeface="Tahoma"/>
                <a:cs typeface="Tahoma"/>
                <a:sym typeface="Tahoma"/>
              </a:rPr>
              <a:t>GESTÃO DE RISCO DE EMERGÊNCIAS   E DESASTRES  </a:t>
            </a:r>
            <a:r>
              <a:rPr lang="pt-BR" sz="2400" b="1" i="0" u="none" strike="noStrike" cap="none">
                <a:solidFill>
                  <a:srgbClr val="293843"/>
                </a:solidFill>
                <a:latin typeface="Tahoma"/>
                <a:ea typeface="Tahoma"/>
                <a:cs typeface="Tahoma"/>
                <a:sym typeface="Tahoma"/>
              </a:rPr>
              <a:t/>
            </a:r>
            <a:br>
              <a:rPr lang="pt-BR" sz="2400" b="1" i="0" u="none" strike="noStrike" cap="none">
                <a:solidFill>
                  <a:srgbClr val="293843"/>
                </a:solidFill>
                <a:latin typeface="Tahoma"/>
                <a:ea typeface="Tahoma"/>
                <a:cs typeface="Tahoma"/>
                <a:sym typeface="Tahoma"/>
              </a:rPr>
            </a:br>
            <a:endParaRPr sz="1600" b="1" i="0" u="none" strike="noStrike" cap="none">
              <a:solidFill>
                <a:srgbClr val="000000"/>
              </a:solidFill>
              <a:latin typeface="Tahoma"/>
              <a:ea typeface="Tahoma"/>
              <a:cs typeface="Tahoma"/>
              <a:sym typeface="Tahoma"/>
            </a:endParaRPr>
          </a:p>
        </p:txBody>
      </p:sp>
      <p:sp>
        <p:nvSpPr>
          <p:cNvPr id="92" name="Google Shape;92;p13"/>
          <p:cNvSpPr/>
          <p:nvPr/>
        </p:nvSpPr>
        <p:spPr>
          <a:xfrm>
            <a:off x="2495831" y="2962274"/>
            <a:ext cx="3265581" cy="1670052"/>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pt-BR" sz="1800" b="1" i="0" u="none" strike="noStrike" cap="none" dirty="0">
                <a:solidFill>
                  <a:srgbClr val="293843"/>
                </a:solidFill>
                <a:latin typeface="Calibri"/>
                <a:ea typeface="Calibri"/>
                <a:cs typeface="Calibri"/>
                <a:sym typeface="Calibri"/>
              </a:rPr>
              <a:t>Aula baseada no livro</a:t>
            </a:r>
            <a:endParaRPr sz="14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None/>
            </a:pPr>
            <a:endParaRPr sz="1000" b="1" i="1" u="none" strike="noStrike" cap="none" dirty="0">
              <a:solidFill>
                <a:srgbClr val="293843"/>
              </a:solidFill>
              <a:latin typeface="Calibri"/>
              <a:ea typeface="Calibri"/>
              <a:cs typeface="Calibri"/>
              <a:sym typeface="Calibri"/>
            </a:endParaRPr>
          </a:p>
          <a:p>
            <a:pPr marL="0" marR="0" lvl="0" indent="0" algn="ctr" rtl="0">
              <a:lnSpc>
                <a:spcPct val="100000"/>
              </a:lnSpc>
              <a:spcBef>
                <a:spcPts val="0"/>
              </a:spcBef>
              <a:spcAft>
                <a:spcPts val="0"/>
              </a:spcAft>
              <a:buNone/>
            </a:pPr>
            <a:r>
              <a:rPr lang="pt-BR" sz="1800" b="1" i="1" u="none" strike="noStrike" cap="none" dirty="0">
                <a:solidFill>
                  <a:srgbClr val="C55A11"/>
                </a:solidFill>
                <a:latin typeface="Calibri"/>
                <a:ea typeface="Calibri"/>
                <a:cs typeface="Calibri"/>
                <a:sym typeface="Calibri"/>
              </a:rPr>
              <a:t>La Gestión del Riesgo de Desastres: un enfoque basado en procesos </a:t>
            </a:r>
            <a:endParaRPr lang="pt-BR" sz="1800" b="1" i="1" u="none" strike="noStrike" cap="none" dirty="0" smtClean="0">
              <a:solidFill>
                <a:srgbClr val="C55A11"/>
              </a:solidFill>
              <a:latin typeface="Calibri"/>
              <a:ea typeface="Calibri"/>
              <a:cs typeface="Calibri"/>
              <a:sym typeface="Calibri"/>
            </a:endParaRPr>
          </a:p>
          <a:p>
            <a:pPr marL="0" marR="0" lvl="0" indent="0" algn="ctr" rtl="0">
              <a:lnSpc>
                <a:spcPct val="100000"/>
              </a:lnSpc>
              <a:spcBef>
                <a:spcPts val="0"/>
              </a:spcBef>
              <a:spcAft>
                <a:spcPts val="0"/>
              </a:spcAft>
              <a:buNone/>
            </a:pPr>
            <a:r>
              <a:rPr lang="pt-BR" sz="1600" b="1" i="0" u="none" strike="noStrike" cap="none" dirty="0" smtClean="0">
                <a:solidFill>
                  <a:srgbClr val="C55A11"/>
                </a:solidFill>
                <a:latin typeface="Calibri"/>
                <a:ea typeface="Calibri"/>
                <a:cs typeface="Calibri"/>
                <a:sym typeface="Calibri"/>
              </a:rPr>
              <a:t>(</a:t>
            </a:r>
            <a:r>
              <a:rPr lang="pt-BR" sz="1600" b="1" i="0" u="none" strike="noStrike" cap="none" dirty="0">
                <a:solidFill>
                  <a:srgbClr val="C55A11"/>
                </a:solidFill>
                <a:latin typeface="Calibri"/>
                <a:ea typeface="Calibri"/>
                <a:cs typeface="Calibri"/>
                <a:sym typeface="Calibri"/>
              </a:rPr>
              <a:t>NARVÁEZ; LAVELL; ORTEGA, 2009). </a:t>
            </a:r>
            <a:endParaRPr sz="1600" b="1" i="0" u="none" strike="noStrike" cap="none" dirty="0">
              <a:solidFill>
                <a:srgbClr val="C55A1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1" i="0" u="none" strike="noStrike" cap="none" dirty="0">
              <a:solidFill>
                <a:srgbClr val="293843"/>
              </a:solidFill>
              <a:latin typeface="Calibri"/>
              <a:ea typeface="Calibri"/>
              <a:cs typeface="Calibri"/>
              <a:sym typeface="Calibri"/>
            </a:endParaRPr>
          </a:p>
        </p:txBody>
      </p:sp>
      <p:pic>
        <p:nvPicPr>
          <p:cNvPr id="93" name="Google Shape;93;p13"/>
          <p:cNvPicPr preferRelativeResize="0"/>
          <p:nvPr/>
        </p:nvPicPr>
        <p:blipFill rotWithShape="1">
          <a:blip r:embed="rId4">
            <a:alphaModFix/>
          </a:blip>
          <a:srcRect l="35039" t="16382" r="35825" b="13582"/>
          <a:stretch/>
        </p:blipFill>
        <p:spPr>
          <a:xfrm>
            <a:off x="7351106" y="2150222"/>
            <a:ext cx="3251200" cy="43942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fade">
                                      <p:cBhvr>
                                        <p:cTn id="7" dur="100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pic>
        <p:nvPicPr>
          <p:cNvPr id="8" name="Imagem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73" name="Google Shape;173;p22"/>
          <p:cNvSpPr txBox="1"/>
          <p:nvPr/>
        </p:nvSpPr>
        <p:spPr>
          <a:xfrm>
            <a:off x="2430566" y="534883"/>
            <a:ext cx="8569325" cy="5782789"/>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6000"/>
              <a:buFont typeface="Arial"/>
              <a:buNone/>
            </a:pPr>
            <a:r>
              <a:rPr lang="pt-BR" sz="6000" b="1" i="0" u="none" strike="noStrike" cap="none" dirty="0">
                <a:solidFill>
                  <a:srgbClr val="293843"/>
                </a:solidFill>
                <a:latin typeface="Tahoma"/>
                <a:ea typeface="Tahoma"/>
                <a:cs typeface="Tahoma"/>
                <a:sym typeface="Tahoma"/>
              </a:rPr>
              <a:t>5</a:t>
            </a:r>
            <a:endParaRPr sz="14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400"/>
              <a:buFont typeface="Arial"/>
              <a:buNone/>
            </a:pPr>
            <a:endParaRPr sz="2400" b="1" i="0" u="none" strike="noStrike" cap="none" dirty="0">
              <a:solidFill>
                <a:srgbClr val="293843"/>
              </a:solidFill>
              <a:latin typeface="Tahoma"/>
              <a:ea typeface="Tahoma"/>
              <a:cs typeface="Tahoma"/>
              <a:sym typeface="Tahoma"/>
            </a:endParaRPr>
          </a:p>
          <a:p>
            <a:pPr marL="0" marR="0" lvl="0" indent="0" algn="just" rtl="0">
              <a:lnSpc>
                <a:spcPct val="120000"/>
              </a:lnSpc>
              <a:spcBef>
                <a:spcPts val="0"/>
              </a:spcBef>
              <a:spcAft>
                <a:spcPts val="0"/>
              </a:spcAft>
              <a:buClr>
                <a:srgbClr val="000000"/>
              </a:buClr>
              <a:buSzPts val="2400"/>
              <a:buFont typeface="Arial"/>
              <a:buNone/>
            </a:pPr>
            <a:r>
              <a:rPr lang="pt-BR" sz="2400" b="1" i="0" u="none" strike="noStrike" cap="none" dirty="0">
                <a:solidFill>
                  <a:srgbClr val="293843"/>
                </a:solidFill>
                <a:latin typeface="Tahoma"/>
                <a:ea typeface="Tahoma"/>
                <a:cs typeface="Tahoma"/>
                <a:sym typeface="Tahoma"/>
              </a:rPr>
              <a:t>A </a:t>
            </a:r>
            <a:r>
              <a:rPr lang="pt-BR" sz="2400" b="1" i="0" u="none" strike="noStrike" cap="none" dirty="0">
                <a:solidFill>
                  <a:srgbClr val="C55A11"/>
                </a:solidFill>
                <a:latin typeface="Tahoma"/>
                <a:ea typeface="Tahoma"/>
                <a:cs typeface="Tahoma"/>
                <a:sym typeface="Tahoma"/>
              </a:rPr>
              <a:t>gestão de riscos de emergências e desastres </a:t>
            </a:r>
            <a:r>
              <a:rPr lang="pt-BR" sz="2400" b="1" i="0" u="none" strike="noStrike" cap="none" dirty="0">
                <a:solidFill>
                  <a:srgbClr val="293843"/>
                </a:solidFill>
                <a:latin typeface="Tahoma"/>
                <a:ea typeface="Tahoma"/>
                <a:cs typeface="Tahoma"/>
                <a:sym typeface="Tahoma"/>
              </a:rPr>
              <a:t>envolve um conjunto de processos e etapas para reduzir os riscos atuais (</a:t>
            </a:r>
            <a:r>
              <a:rPr lang="pt-BR" sz="2400" b="1" i="0" u="none" strike="noStrike" cap="none" dirty="0">
                <a:solidFill>
                  <a:srgbClr val="C55A11"/>
                </a:solidFill>
                <a:latin typeface="Tahoma"/>
                <a:ea typeface="Tahoma"/>
                <a:cs typeface="Tahoma"/>
                <a:sym typeface="Tahoma"/>
              </a:rPr>
              <a:t>gestão corretiva</a:t>
            </a:r>
            <a:r>
              <a:rPr lang="pt-BR" sz="2400" b="1" i="0" u="none" strike="noStrike" cap="none" dirty="0">
                <a:solidFill>
                  <a:srgbClr val="293843"/>
                </a:solidFill>
                <a:latin typeface="Tahoma"/>
                <a:ea typeface="Tahoma"/>
                <a:cs typeface="Tahoma"/>
                <a:sym typeface="Tahoma"/>
              </a:rPr>
              <a:t>) e futuros (</a:t>
            </a:r>
            <a:r>
              <a:rPr lang="pt-BR" sz="2400" b="1" i="0" u="none" strike="noStrike" cap="none" dirty="0">
                <a:solidFill>
                  <a:srgbClr val="C55A11"/>
                </a:solidFill>
                <a:latin typeface="Tahoma"/>
                <a:ea typeface="Tahoma"/>
                <a:cs typeface="Tahoma"/>
                <a:sym typeface="Tahoma"/>
              </a:rPr>
              <a:t>gestão prospectiva</a:t>
            </a:r>
            <a:r>
              <a:rPr lang="pt-BR" sz="2400" b="1" i="0" u="none" strike="noStrike" cap="none" dirty="0">
                <a:solidFill>
                  <a:srgbClr val="293843"/>
                </a:solidFill>
                <a:latin typeface="Tahoma"/>
                <a:ea typeface="Tahoma"/>
                <a:cs typeface="Tahoma"/>
                <a:sym typeface="Tahoma"/>
              </a:rPr>
              <a:t>), o manejo e a resposta quando da ocorrência de uma emergência e ou desastre (</a:t>
            </a:r>
            <a:r>
              <a:rPr lang="pt-BR" sz="2400" b="1" i="0" u="none" strike="noStrike" cap="none" dirty="0">
                <a:solidFill>
                  <a:srgbClr val="C55A11"/>
                </a:solidFill>
                <a:latin typeface="Tahoma"/>
                <a:ea typeface="Tahoma"/>
                <a:cs typeface="Tahoma"/>
                <a:sym typeface="Tahoma"/>
              </a:rPr>
              <a:t>gestão reativa</a:t>
            </a:r>
            <a:r>
              <a:rPr lang="pt-BR" sz="2400" b="1" i="0" u="none" strike="noStrike" cap="none" dirty="0">
                <a:solidFill>
                  <a:srgbClr val="293843"/>
                </a:solidFill>
                <a:latin typeface="Tahoma"/>
                <a:ea typeface="Tahoma"/>
                <a:cs typeface="Tahoma"/>
                <a:sym typeface="Tahoma"/>
              </a:rPr>
              <a:t>), assim como a recuperação e reconstrução (</a:t>
            </a:r>
            <a:r>
              <a:rPr lang="pt-BR" sz="2400" b="1" i="0" u="none" strike="noStrike" cap="none" dirty="0">
                <a:solidFill>
                  <a:srgbClr val="C55A11"/>
                </a:solidFill>
                <a:latin typeface="Tahoma"/>
                <a:ea typeface="Tahoma"/>
                <a:cs typeface="Tahoma"/>
                <a:sym typeface="Tahoma"/>
              </a:rPr>
              <a:t>gestão compensatória</a:t>
            </a:r>
            <a:r>
              <a:rPr lang="pt-BR" sz="2400" b="1" i="0" u="none" strike="noStrike" cap="none" dirty="0">
                <a:solidFill>
                  <a:srgbClr val="293843"/>
                </a:solidFill>
                <a:latin typeface="Tahoma"/>
                <a:ea typeface="Tahoma"/>
                <a:cs typeface="Tahoma"/>
                <a:sym typeface="Tahoma"/>
              </a:rPr>
              <a:t>). A </a:t>
            </a:r>
            <a:r>
              <a:rPr lang="pt-BR" sz="2400" b="1" i="0" u="none" strike="noStrike" cap="none" dirty="0">
                <a:solidFill>
                  <a:srgbClr val="C55A11"/>
                </a:solidFill>
                <a:latin typeface="Tahoma"/>
                <a:ea typeface="Tahoma"/>
                <a:cs typeface="Tahoma"/>
                <a:sym typeface="Tahoma"/>
              </a:rPr>
              <a:t>geração de conhecimentos sobre os processos de criação de riscos </a:t>
            </a:r>
            <a:r>
              <a:rPr lang="pt-BR" sz="2400" b="1" i="0" u="none" strike="noStrike" cap="none" dirty="0">
                <a:solidFill>
                  <a:srgbClr val="293843"/>
                </a:solidFill>
                <a:latin typeface="Tahoma"/>
                <a:ea typeface="Tahoma"/>
                <a:cs typeface="Tahoma"/>
                <a:sym typeface="Tahoma"/>
              </a:rPr>
              <a:t>de emergências e desastres é </a:t>
            </a:r>
            <a:r>
              <a:rPr lang="pt-BR" sz="2400" b="1" i="0" u="none" strike="noStrike" cap="none" dirty="0">
                <a:solidFill>
                  <a:srgbClr val="C55A11"/>
                </a:solidFill>
                <a:latin typeface="Tahoma"/>
                <a:ea typeface="Tahoma"/>
                <a:cs typeface="Tahoma"/>
                <a:sym typeface="Tahoma"/>
              </a:rPr>
              <a:t>transversal</a:t>
            </a:r>
            <a:r>
              <a:rPr lang="pt-BR" sz="2400" b="1" i="0" u="none" strike="noStrike" cap="none" dirty="0">
                <a:solidFill>
                  <a:srgbClr val="293843"/>
                </a:solidFill>
                <a:latin typeface="Tahoma"/>
                <a:ea typeface="Tahoma"/>
                <a:cs typeface="Tahoma"/>
                <a:sym typeface="Tahoma"/>
              </a:rPr>
              <a:t> e </a:t>
            </a:r>
            <a:r>
              <a:rPr lang="pt-BR" sz="2400" b="1" i="0" u="none" strike="noStrike" cap="none" dirty="0">
                <a:solidFill>
                  <a:srgbClr val="C55A11"/>
                </a:solidFill>
                <a:latin typeface="Tahoma"/>
                <a:ea typeface="Tahoma"/>
                <a:cs typeface="Tahoma"/>
                <a:sym typeface="Tahoma"/>
              </a:rPr>
              <a:t>fundamental</a:t>
            </a:r>
            <a:r>
              <a:rPr lang="pt-BR" sz="2400" b="1" i="0" u="none" strike="noStrike" cap="none" dirty="0">
                <a:solidFill>
                  <a:srgbClr val="293843"/>
                </a:solidFill>
                <a:latin typeface="Tahoma"/>
                <a:ea typeface="Tahoma"/>
                <a:cs typeface="Tahoma"/>
                <a:sym typeface="Tahoma"/>
              </a:rPr>
              <a:t> para melhorar e ampliar a gestão de riscos de emergências e desastres em saúde.</a:t>
            </a:r>
            <a:endParaRPr sz="1400" b="0" i="0" u="none" strike="noStrike" cap="none" dirty="0">
              <a:solidFill>
                <a:srgbClr val="000000"/>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73"/>
                                        </p:tgtEl>
                                        <p:attrNameLst>
                                          <p:attrName>style.visibility</p:attrName>
                                        </p:attrNameLst>
                                      </p:cBhvr>
                                      <p:to>
                                        <p:strVal val="visible"/>
                                      </p:to>
                                    </p:set>
                                    <p:animEffect transition="in" filter="fade">
                                      <p:cBhvr>
                                        <p:cTn id="7" dur="1000"/>
                                        <p:tgtEl>
                                          <p:spTgt spid="1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pic>
        <p:nvPicPr>
          <p:cNvPr id="8" name="Imagem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81" name="Google Shape;181;p23"/>
          <p:cNvGrpSpPr/>
          <p:nvPr/>
        </p:nvGrpSpPr>
        <p:grpSpPr>
          <a:xfrm>
            <a:off x="3348173" y="193868"/>
            <a:ext cx="8516176" cy="6387133"/>
            <a:chOff x="3348173" y="193868"/>
            <a:chExt cx="8516176" cy="6387133"/>
          </a:xfrm>
        </p:grpSpPr>
        <p:pic>
          <p:nvPicPr>
            <p:cNvPr id="182" name="Google Shape;182;p23"/>
            <p:cNvPicPr preferRelativeResize="0"/>
            <p:nvPr/>
          </p:nvPicPr>
          <p:blipFill rotWithShape="1">
            <a:blip r:embed="rId4">
              <a:alphaModFix/>
            </a:blip>
            <a:srcRect/>
            <a:stretch/>
          </p:blipFill>
          <p:spPr>
            <a:xfrm>
              <a:off x="3348173" y="193868"/>
              <a:ext cx="8516176" cy="6387133"/>
            </a:xfrm>
            <a:prstGeom prst="rect">
              <a:avLst/>
            </a:prstGeom>
            <a:noFill/>
            <a:ln>
              <a:noFill/>
            </a:ln>
          </p:spPr>
        </p:pic>
        <p:sp>
          <p:nvSpPr>
            <p:cNvPr id="183" name="Google Shape;183;p23"/>
            <p:cNvSpPr/>
            <p:nvPr/>
          </p:nvSpPr>
          <p:spPr>
            <a:xfrm>
              <a:off x="3810000" y="6323396"/>
              <a:ext cx="4197927" cy="257605"/>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pt-BR" sz="1100" b="0" i="0" u="none" strike="noStrike" cap="none">
                  <a:solidFill>
                    <a:schemeClr val="dk1"/>
                  </a:solidFill>
                  <a:latin typeface="Calibri"/>
                  <a:ea typeface="Calibri"/>
                  <a:cs typeface="Calibri"/>
                  <a:sym typeface="Calibri"/>
                </a:rPr>
                <a:t> Fonte: Adaptado de Nar</a:t>
              </a:r>
              <a:r>
                <a:rPr lang="pt-BR" sz="1100">
                  <a:solidFill>
                    <a:schemeClr val="dk1"/>
                  </a:solidFill>
                  <a:latin typeface="Calibri"/>
                  <a:ea typeface="Calibri"/>
                  <a:cs typeface="Calibri"/>
                  <a:sym typeface="Calibri"/>
                </a:rPr>
                <a:t>v</a:t>
              </a:r>
              <a:r>
                <a:rPr lang="pt-BR" sz="1100" b="0" i="0" u="none" strike="noStrike" cap="none">
                  <a:solidFill>
                    <a:schemeClr val="dk1"/>
                  </a:solidFill>
                  <a:latin typeface="Calibri"/>
                  <a:ea typeface="Calibri"/>
                  <a:cs typeface="Calibri"/>
                  <a:sym typeface="Calibri"/>
                </a:rPr>
                <a:t>áez; Lavell; Ortega (2009).</a:t>
              </a:r>
              <a:endParaRPr/>
            </a:p>
            <a:p>
              <a:pPr marL="0" marR="0" lvl="0" indent="0" algn="ctr" rtl="0">
                <a:lnSpc>
                  <a:spcPct val="100000"/>
                </a:lnSpc>
                <a:spcBef>
                  <a:spcPts val="0"/>
                </a:spcBef>
                <a:spcAft>
                  <a:spcPts val="0"/>
                </a:spcAft>
                <a:buNone/>
              </a:pPr>
              <a:endParaRPr sz="1100" b="0" i="0" u="none" strike="noStrike" cap="none">
                <a:solidFill>
                  <a:schemeClr val="dk1"/>
                </a:solidFill>
                <a:latin typeface="Calibri"/>
                <a:ea typeface="Calibri"/>
                <a:cs typeface="Calibri"/>
                <a:sym typeface="Calibri"/>
              </a:endParaRPr>
            </a:p>
          </p:txBody>
        </p:sp>
      </p:gr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pic>
        <p:nvPicPr>
          <p:cNvPr id="8" name="Imagem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91" name="Google Shape;191;p24"/>
          <p:cNvSpPr txBox="1"/>
          <p:nvPr/>
        </p:nvSpPr>
        <p:spPr>
          <a:xfrm>
            <a:off x="3132855" y="344488"/>
            <a:ext cx="8283575" cy="685800"/>
          </a:xfrm>
          <a:prstGeom prst="rect">
            <a:avLst/>
          </a:prstGeom>
          <a:noFill/>
          <a:ln>
            <a:noFill/>
          </a:ln>
        </p:spPr>
        <p:txBody>
          <a:bodyPr spcFirstLastPara="1" wrap="square" lIns="91425" tIns="45700" rIns="91425" bIns="45700" anchor="t" anchorCtr="0">
            <a:noAutofit/>
          </a:bodyPr>
          <a:lstStyle/>
          <a:p>
            <a:pPr marL="0" marR="0" lvl="0" indent="0" algn="l" rtl="0">
              <a:lnSpc>
                <a:spcPct val="107000"/>
              </a:lnSpc>
              <a:spcBef>
                <a:spcPts val="0"/>
              </a:spcBef>
              <a:spcAft>
                <a:spcPts val="0"/>
              </a:spcAft>
              <a:buNone/>
            </a:pPr>
            <a:r>
              <a:rPr lang="pt-BR" sz="1800" b="1" i="0" u="none" strike="noStrike" cap="none">
                <a:solidFill>
                  <a:schemeClr val="dk1"/>
                </a:solidFill>
                <a:latin typeface="Calibri"/>
                <a:ea typeface="Calibri"/>
                <a:cs typeface="Calibri"/>
                <a:sym typeface="Calibri"/>
              </a:rPr>
              <a:t>Quadro 2 – Marcos fundamentais do processo de criação do risco de desastres e processos de intervenção pela gestão do risco de desastres</a:t>
            </a:r>
            <a:endParaRPr/>
          </a:p>
          <a:p>
            <a:pPr marL="0" marR="0" lvl="0" indent="0" algn="ctr" rtl="0">
              <a:lnSpc>
                <a:spcPct val="107000"/>
              </a:lnSpc>
              <a:spcBef>
                <a:spcPts val="0"/>
              </a:spcBef>
              <a:spcAft>
                <a:spcPts val="0"/>
              </a:spcAft>
              <a:buClr>
                <a:srgbClr val="000000"/>
              </a:buClr>
              <a:buSzPts val="1800"/>
              <a:buFont typeface="Arial"/>
              <a:buNone/>
            </a:pPr>
            <a:endParaRPr sz="1800" b="1" i="0" u="none" strike="noStrike" cap="none">
              <a:solidFill>
                <a:schemeClr val="dk1"/>
              </a:solidFill>
              <a:latin typeface="Calibri"/>
              <a:ea typeface="Calibri"/>
              <a:cs typeface="Calibri"/>
              <a:sym typeface="Calibri"/>
            </a:endParaRPr>
          </a:p>
        </p:txBody>
      </p:sp>
      <p:graphicFrame>
        <p:nvGraphicFramePr>
          <p:cNvPr id="192" name="Google Shape;192;p24"/>
          <p:cNvGraphicFramePr/>
          <p:nvPr/>
        </p:nvGraphicFramePr>
        <p:xfrm>
          <a:off x="3236091" y="1253612"/>
          <a:ext cx="8229600" cy="3364950"/>
        </p:xfrm>
        <a:graphic>
          <a:graphicData uri="http://schemas.openxmlformats.org/drawingml/2006/table">
            <a:tbl>
              <a:tblPr>
                <a:noFill/>
                <a:tableStyleId>{B2C2A630-F237-49AF-815D-B0E047B70E71}</a:tableStyleId>
              </a:tblPr>
              <a:tblGrid>
                <a:gridCol w="3757475"/>
                <a:gridCol w="1324000"/>
                <a:gridCol w="3148125"/>
              </a:tblGrid>
              <a:tr h="553900">
                <a:tc>
                  <a:txBody>
                    <a:bodyPr/>
                    <a:lstStyle/>
                    <a:p>
                      <a:pPr marL="0" marR="0" lvl="0" indent="0" algn="ctr" rtl="0">
                        <a:lnSpc>
                          <a:spcPct val="107000"/>
                        </a:lnSpc>
                        <a:spcBef>
                          <a:spcPts val="0"/>
                        </a:spcBef>
                        <a:spcAft>
                          <a:spcPts val="0"/>
                        </a:spcAft>
                        <a:buClr>
                          <a:srgbClr val="000000"/>
                        </a:buClr>
                        <a:buSzPts val="1300"/>
                        <a:buFont typeface="Arial"/>
                        <a:buNone/>
                      </a:pPr>
                      <a:r>
                        <a:rPr lang="pt-BR" sz="1300" u="none" strike="noStrike" cap="none">
                          <a:latin typeface="Calibri"/>
                          <a:ea typeface="Calibri"/>
                          <a:cs typeface="Calibri"/>
                          <a:sym typeface="Calibri"/>
                        </a:rPr>
                        <a:t>MARCOS DO PROCESSO DE CRIAÇÃO DO RISCO-DESASTRE</a:t>
                      </a:r>
                      <a:endParaRPr sz="1000" u="none" strike="noStrike" cap="none">
                        <a:latin typeface="Calibri"/>
                        <a:ea typeface="Calibri"/>
                        <a:cs typeface="Calibri"/>
                        <a:sym typeface="Calibri"/>
                      </a:endParaRPr>
                    </a:p>
                  </a:txBody>
                  <a:tcPr marL="64575" marR="64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7CAAC"/>
                    </a:solidFill>
                  </a:tcPr>
                </a:tc>
                <a:tc gridSpan="2">
                  <a:txBody>
                    <a:bodyPr/>
                    <a:lstStyle/>
                    <a:p>
                      <a:pPr marL="0" marR="0" lvl="0" indent="0" algn="ctr" rtl="0">
                        <a:lnSpc>
                          <a:spcPct val="107000"/>
                        </a:lnSpc>
                        <a:spcBef>
                          <a:spcPts val="0"/>
                        </a:spcBef>
                        <a:spcAft>
                          <a:spcPts val="0"/>
                        </a:spcAft>
                        <a:buClr>
                          <a:srgbClr val="000000"/>
                        </a:buClr>
                        <a:buSzPts val="1300"/>
                        <a:buFont typeface="Arial"/>
                        <a:buNone/>
                      </a:pPr>
                      <a:r>
                        <a:rPr lang="pt-BR" sz="1300" u="none" strike="noStrike" cap="none">
                          <a:latin typeface="Calibri"/>
                          <a:ea typeface="Calibri"/>
                          <a:cs typeface="Calibri"/>
                          <a:sym typeface="Calibri"/>
                        </a:rPr>
                        <a:t>PROCESSO DE INTERVENÇÃO PELA GESTÃO DO RISCO</a:t>
                      </a:r>
                      <a:endParaRPr sz="1000" u="none" strike="noStrike" cap="none">
                        <a:latin typeface="Calibri"/>
                        <a:ea typeface="Calibri"/>
                        <a:cs typeface="Calibri"/>
                        <a:sym typeface="Calibri"/>
                      </a:endParaRPr>
                    </a:p>
                  </a:txBody>
                  <a:tcPr marL="64575" marR="64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7CAAC"/>
                    </a:solidFill>
                  </a:tcPr>
                </a:tc>
                <a:tc hMerge="1">
                  <a:txBody>
                    <a:bodyPr/>
                    <a:lstStyle/>
                    <a:p>
                      <a:endParaRPr lang="pt-BR"/>
                    </a:p>
                  </a:txBody>
                  <a:tcPr/>
                </a:tc>
              </a:tr>
              <a:tr h="561500">
                <a:tc>
                  <a:txBody>
                    <a:bodyPr/>
                    <a:lstStyle/>
                    <a:p>
                      <a:pPr marL="0" marR="0" lvl="0" indent="0" algn="l" rtl="0">
                        <a:lnSpc>
                          <a:spcPct val="107000"/>
                        </a:lnSpc>
                        <a:spcBef>
                          <a:spcPts val="0"/>
                        </a:spcBef>
                        <a:spcAft>
                          <a:spcPts val="0"/>
                        </a:spcAft>
                        <a:buNone/>
                      </a:pPr>
                      <a:r>
                        <a:rPr lang="pt-BR" sz="1300">
                          <a:latin typeface="Calibri"/>
                          <a:ea typeface="Calibri"/>
                          <a:cs typeface="Calibri"/>
                          <a:sym typeface="Calibri"/>
                        </a:rPr>
                        <a:t>I. </a:t>
                      </a:r>
                      <a:r>
                        <a:rPr lang="pt-BR" sz="1300" u="none" strike="noStrike" cap="none">
                          <a:latin typeface="Calibri"/>
                          <a:ea typeface="Calibri"/>
                          <a:cs typeface="Calibri"/>
                          <a:sym typeface="Calibri"/>
                        </a:rPr>
                        <a:t>Criação de fatores/condições do risco futuro</a:t>
                      </a:r>
                      <a:endParaRPr sz="1000" u="none" strike="noStrike" cap="none">
                        <a:latin typeface="Calibri"/>
                        <a:ea typeface="Calibri"/>
                        <a:cs typeface="Calibri"/>
                        <a:sym typeface="Calibri"/>
                      </a:endParaRPr>
                    </a:p>
                  </a:txBody>
                  <a:tcPr marL="64575" marR="64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BE4D5"/>
                    </a:solidFill>
                  </a:tcPr>
                </a:tc>
                <a:tc rowSpan="5">
                  <a:txBody>
                    <a:bodyPr/>
                    <a:lstStyle/>
                    <a:p>
                      <a:pPr marL="71755" marR="71755" lvl="0" indent="0" algn="ctr" rtl="0">
                        <a:lnSpc>
                          <a:spcPct val="107000"/>
                        </a:lnSpc>
                        <a:spcBef>
                          <a:spcPts val="0"/>
                        </a:spcBef>
                        <a:spcAft>
                          <a:spcPts val="0"/>
                        </a:spcAft>
                        <a:buClr>
                          <a:srgbClr val="000000"/>
                        </a:buClr>
                        <a:buSzPts val="1300"/>
                        <a:buFont typeface="Arial"/>
                        <a:buNone/>
                      </a:pPr>
                      <a:r>
                        <a:rPr lang="pt-BR" sz="1300" u="none" strike="noStrike" cap="none">
                          <a:latin typeface="Calibri"/>
                          <a:ea typeface="Calibri"/>
                          <a:cs typeface="Calibri"/>
                          <a:sym typeface="Calibri"/>
                        </a:rPr>
                        <a:t>Processo 1: gerar conhecimento sobre o risco de desastre em seus diferentes âmbitos</a:t>
                      </a:r>
                      <a:endParaRPr sz="1000" u="none" strike="noStrike" cap="none">
                        <a:latin typeface="Calibri"/>
                        <a:ea typeface="Calibri"/>
                        <a:cs typeface="Calibri"/>
                        <a:sym typeface="Calibri"/>
                      </a:endParaRPr>
                    </a:p>
                  </a:txBody>
                  <a:tcPr marL="64575" marR="64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BE4D5"/>
                    </a:solidFill>
                  </a:tcPr>
                </a:tc>
                <a:tc>
                  <a:txBody>
                    <a:bodyPr/>
                    <a:lstStyle/>
                    <a:p>
                      <a:pPr marL="0" marR="0" lvl="0" indent="0" algn="l" rtl="0">
                        <a:lnSpc>
                          <a:spcPct val="107000"/>
                        </a:lnSpc>
                        <a:spcBef>
                          <a:spcPts val="0"/>
                        </a:spcBef>
                        <a:spcAft>
                          <a:spcPts val="0"/>
                        </a:spcAft>
                        <a:buClr>
                          <a:srgbClr val="000000"/>
                        </a:buClr>
                        <a:buSzPts val="1300"/>
                        <a:buFont typeface="Arial"/>
                        <a:buNone/>
                      </a:pPr>
                      <a:r>
                        <a:rPr lang="pt-BR" sz="1300" u="none" strike="noStrike" cap="none">
                          <a:latin typeface="Calibri"/>
                          <a:ea typeface="Calibri"/>
                          <a:cs typeface="Calibri"/>
                          <a:sym typeface="Calibri"/>
                        </a:rPr>
                        <a:t>Processo 2: prevenir o risco futuro.</a:t>
                      </a:r>
                      <a:endParaRPr sz="1000" u="none" strike="noStrike" cap="none">
                        <a:latin typeface="Calibri"/>
                        <a:ea typeface="Calibri"/>
                        <a:cs typeface="Calibri"/>
                        <a:sym typeface="Calibri"/>
                      </a:endParaRPr>
                    </a:p>
                  </a:txBody>
                  <a:tcPr marL="64575" marR="64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BE4D5"/>
                    </a:solidFill>
                  </a:tcPr>
                </a:tc>
              </a:tr>
              <a:tr h="569700">
                <a:tc>
                  <a:txBody>
                    <a:bodyPr/>
                    <a:lstStyle/>
                    <a:p>
                      <a:pPr marL="0" marR="0" lvl="0" indent="0" algn="l" rtl="0">
                        <a:lnSpc>
                          <a:spcPct val="107000"/>
                        </a:lnSpc>
                        <a:spcBef>
                          <a:spcPts val="0"/>
                        </a:spcBef>
                        <a:spcAft>
                          <a:spcPts val="0"/>
                        </a:spcAft>
                        <a:buNone/>
                      </a:pPr>
                      <a:r>
                        <a:rPr lang="pt-BR" sz="1300">
                          <a:latin typeface="Calibri"/>
                          <a:ea typeface="Calibri"/>
                          <a:cs typeface="Calibri"/>
                          <a:sym typeface="Calibri"/>
                        </a:rPr>
                        <a:t>II. </a:t>
                      </a:r>
                      <a:r>
                        <a:rPr lang="pt-BR" sz="1300" u="none" strike="noStrike" cap="none">
                          <a:latin typeface="Calibri"/>
                          <a:ea typeface="Calibri"/>
                          <a:cs typeface="Calibri"/>
                          <a:sym typeface="Calibri"/>
                        </a:rPr>
                        <a:t>Consolidação/permanência dos fatores/condições de risco atual</a:t>
                      </a:r>
                      <a:endParaRPr sz="1000" u="none" strike="noStrike" cap="none">
                        <a:latin typeface="Calibri"/>
                        <a:ea typeface="Calibri"/>
                        <a:cs typeface="Calibri"/>
                        <a:sym typeface="Calibri"/>
                      </a:endParaRPr>
                    </a:p>
                  </a:txBody>
                  <a:tcPr marL="64575" marR="64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BE4D5"/>
                    </a:solidFill>
                  </a:tcPr>
                </a:tc>
                <a:tc vMerge="1">
                  <a:txBody>
                    <a:bodyPr/>
                    <a:lstStyle/>
                    <a:p>
                      <a:endParaRPr lang="pt-BR"/>
                    </a:p>
                  </a:txBody>
                  <a:tcPr/>
                </a:tc>
                <a:tc>
                  <a:txBody>
                    <a:bodyPr/>
                    <a:lstStyle/>
                    <a:p>
                      <a:pPr marL="0" marR="0" lvl="0" indent="0" algn="l" rtl="0">
                        <a:lnSpc>
                          <a:spcPct val="107000"/>
                        </a:lnSpc>
                        <a:spcBef>
                          <a:spcPts val="0"/>
                        </a:spcBef>
                        <a:spcAft>
                          <a:spcPts val="0"/>
                        </a:spcAft>
                        <a:buClr>
                          <a:srgbClr val="000000"/>
                        </a:buClr>
                        <a:buSzPts val="1300"/>
                        <a:buFont typeface="Arial"/>
                        <a:buNone/>
                      </a:pPr>
                      <a:r>
                        <a:rPr lang="pt-BR" sz="1300" u="none" strike="noStrike" cap="none">
                          <a:latin typeface="Calibri"/>
                          <a:ea typeface="Calibri"/>
                          <a:cs typeface="Calibri"/>
                          <a:sym typeface="Calibri"/>
                        </a:rPr>
                        <a:t>Processo 3: reduzir o risco existente.</a:t>
                      </a:r>
                      <a:endParaRPr sz="1000" u="none" strike="noStrike" cap="none">
                        <a:latin typeface="Calibri"/>
                        <a:ea typeface="Calibri"/>
                        <a:cs typeface="Calibri"/>
                        <a:sym typeface="Calibri"/>
                      </a:endParaRPr>
                    </a:p>
                  </a:txBody>
                  <a:tcPr marL="64575" marR="64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BE4D5"/>
                    </a:solidFill>
                  </a:tcPr>
                </a:tc>
              </a:tr>
              <a:tr h="563850">
                <a:tc>
                  <a:txBody>
                    <a:bodyPr/>
                    <a:lstStyle/>
                    <a:p>
                      <a:pPr marL="0" marR="0" lvl="0" indent="0" algn="l" rtl="0">
                        <a:lnSpc>
                          <a:spcPct val="107000"/>
                        </a:lnSpc>
                        <a:spcBef>
                          <a:spcPts val="0"/>
                        </a:spcBef>
                        <a:spcAft>
                          <a:spcPts val="0"/>
                        </a:spcAft>
                        <a:buNone/>
                      </a:pPr>
                      <a:r>
                        <a:rPr lang="pt-BR" sz="1300">
                          <a:latin typeface="Calibri"/>
                          <a:ea typeface="Calibri"/>
                          <a:cs typeface="Calibri"/>
                          <a:sym typeface="Calibri"/>
                        </a:rPr>
                        <a:t>III. </a:t>
                      </a:r>
                      <a:r>
                        <a:rPr lang="pt-BR" sz="1300" u="none" strike="noStrike" cap="none">
                          <a:latin typeface="Calibri"/>
                          <a:ea typeface="Calibri"/>
                          <a:cs typeface="Calibri"/>
                          <a:sym typeface="Calibri"/>
                        </a:rPr>
                        <a:t>Ocorrência do desastre (atualização do cenário de risco)</a:t>
                      </a:r>
                      <a:endParaRPr sz="1000" u="none" strike="noStrike" cap="none">
                        <a:latin typeface="Calibri"/>
                        <a:ea typeface="Calibri"/>
                        <a:cs typeface="Calibri"/>
                        <a:sym typeface="Calibri"/>
                      </a:endParaRPr>
                    </a:p>
                  </a:txBody>
                  <a:tcPr marL="64575" marR="64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BE4D5"/>
                    </a:solidFill>
                  </a:tcPr>
                </a:tc>
                <a:tc vMerge="1">
                  <a:txBody>
                    <a:bodyPr/>
                    <a:lstStyle/>
                    <a:p>
                      <a:endParaRPr lang="pt-BR"/>
                    </a:p>
                  </a:txBody>
                  <a:tcPr/>
                </a:tc>
                <a:tc>
                  <a:txBody>
                    <a:bodyPr/>
                    <a:lstStyle/>
                    <a:p>
                      <a:pPr marL="0" marR="0" lvl="0" indent="0" algn="l" rtl="0">
                        <a:lnSpc>
                          <a:spcPct val="107000"/>
                        </a:lnSpc>
                        <a:spcBef>
                          <a:spcPts val="0"/>
                        </a:spcBef>
                        <a:spcAft>
                          <a:spcPts val="0"/>
                        </a:spcAft>
                        <a:buClr>
                          <a:srgbClr val="000000"/>
                        </a:buClr>
                        <a:buSzPts val="1300"/>
                        <a:buFont typeface="Arial"/>
                        <a:buNone/>
                      </a:pPr>
                      <a:r>
                        <a:rPr lang="pt-BR" sz="1300" u="none" strike="noStrike" cap="none">
                          <a:latin typeface="Calibri"/>
                          <a:ea typeface="Calibri"/>
                          <a:cs typeface="Calibri"/>
                          <a:sym typeface="Calibri"/>
                        </a:rPr>
                        <a:t>Processo 4: preparar a resposta.</a:t>
                      </a:r>
                      <a:endParaRPr sz="1000" u="none" strike="noStrike" cap="none">
                        <a:latin typeface="Calibri"/>
                        <a:ea typeface="Calibri"/>
                        <a:cs typeface="Calibri"/>
                        <a:sym typeface="Calibri"/>
                      </a:endParaRPr>
                    </a:p>
                  </a:txBody>
                  <a:tcPr marL="64575" marR="64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BE4D5"/>
                    </a:solidFill>
                  </a:tcPr>
                </a:tc>
              </a:tr>
              <a:tr h="558000">
                <a:tc rowSpan="2">
                  <a:txBody>
                    <a:bodyPr/>
                    <a:lstStyle/>
                    <a:p>
                      <a:pPr marL="0" marR="0" lvl="0" indent="0" algn="l" rtl="0">
                        <a:lnSpc>
                          <a:spcPct val="107000"/>
                        </a:lnSpc>
                        <a:spcBef>
                          <a:spcPts val="0"/>
                        </a:spcBef>
                        <a:spcAft>
                          <a:spcPts val="0"/>
                        </a:spcAft>
                        <a:buNone/>
                      </a:pPr>
                      <a:r>
                        <a:rPr lang="pt-BR" sz="1300">
                          <a:latin typeface="Calibri"/>
                          <a:ea typeface="Calibri"/>
                          <a:cs typeface="Calibri"/>
                          <a:sym typeface="Calibri"/>
                        </a:rPr>
                        <a:t>IV. </a:t>
                      </a:r>
                      <a:r>
                        <a:rPr lang="pt-BR" sz="1300" u="none" strike="noStrike" cap="none">
                          <a:latin typeface="Calibri"/>
                          <a:ea typeface="Calibri"/>
                          <a:cs typeface="Calibri"/>
                          <a:sym typeface="Calibri"/>
                        </a:rPr>
                        <a:t>Transformação do cenário de risco (novo cenário de risco pós-desastre)</a:t>
                      </a:r>
                      <a:endParaRPr sz="1000" u="none" strike="noStrike" cap="none">
                        <a:latin typeface="Calibri"/>
                        <a:ea typeface="Calibri"/>
                        <a:cs typeface="Calibri"/>
                        <a:sym typeface="Calibri"/>
                      </a:endParaRPr>
                    </a:p>
                  </a:txBody>
                  <a:tcPr marL="64575" marR="64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BE4D5"/>
                    </a:solidFill>
                  </a:tcPr>
                </a:tc>
                <a:tc vMerge="1">
                  <a:txBody>
                    <a:bodyPr/>
                    <a:lstStyle/>
                    <a:p>
                      <a:endParaRPr lang="pt-BR"/>
                    </a:p>
                  </a:txBody>
                  <a:tcPr/>
                </a:tc>
                <a:tc>
                  <a:txBody>
                    <a:bodyPr/>
                    <a:lstStyle/>
                    <a:p>
                      <a:pPr marL="0" marR="0" lvl="0" indent="0" algn="l" rtl="0">
                        <a:lnSpc>
                          <a:spcPct val="107000"/>
                        </a:lnSpc>
                        <a:spcBef>
                          <a:spcPts val="0"/>
                        </a:spcBef>
                        <a:spcAft>
                          <a:spcPts val="0"/>
                        </a:spcAft>
                        <a:buClr>
                          <a:srgbClr val="000000"/>
                        </a:buClr>
                        <a:buSzPts val="1300"/>
                        <a:buFont typeface="Arial"/>
                        <a:buNone/>
                      </a:pPr>
                      <a:r>
                        <a:rPr lang="pt-BR" sz="1300" u="none" strike="noStrike" cap="none">
                          <a:latin typeface="Calibri"/>
                          <a:ea typeface="Calibri"/>
                          <a:cs typeface="Calibri"/>
                          <a:sym typeface="Calibri"/>
                        </a:rPr>
                        <a:t>Processo 5: responder e reabilitar.</a:t>
                      </a:r>
                      <a:endParaRPr sz="1000" u="none" strike="noStrike" cap="none">
                        <a:latin typeface="Calibri"/>
                        <a:ea typeface="Calibri"/>
                        <a:cs typeface="Calibri"/>
                        <a:sym typeface="Calibri"/>
                      </a:endParaRPr>
                    </a:p>
                  </a:txBody>
                  <a:tcPr marL="64575" marR="64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BE4D5"/>
                    </a:solidFill>
                  </a:tcPr>
                </a:tc>
              </a:tr>
              <a:tr h="558000">
                <a:tc vMerge="1">
                  <a:txBody>
                    <a:bodyPr/>
                    <a:lstStyle/>
                    <a:p>
                      <a:endParaRPr lang="pt-BR"/>
                    </a:p>
                  </a:txBody>
                  <a:tcPr/>
                </a:tc>
                <a:tc vMerge="1">
                  <a:txBody>
                    <a:bodyPr/>
                    <a:lstStyle/>
                    <a:p>
                      <a:endParaRPr lang="pt-BR"/>
                    </a:p>
                  </a:txBody>
                  <a:tcPr/>
                </a:tc>
                <a:tc>
                  <a:txBody>
                    <a:bodyPr/>
                    <a:lstStyle/>
                    <a:p>
                      <a:pPr marL="0" marR="0" lvl="0" indent="0" algn="l" rtl="0">
                        <a:lnSpc>
                          <a:spcPct val="107000"/>
                        </a:lnSpc>
                        <a:spcBef>
                          <a:spcPts val="0"/>
                        </a:spcBef>
                        <a:spcAft>
                          <a:spcPts val="0"/>
                        </a:spcAft>
                        <a:buClr>
                          <a:srgbClr val="000000"/>
                        </a:buClr>
                        <a:buSzPts val="1300"/>
                        <a:buFont typeface="Arial"/>
                        <a:buNone/>
                      </a:pPr>
                      <a:r>
                        <a:rPr lang="pt-BR" sz="1300" u="none" strike="noStrike" cap="none">
                          <a:latin typeface="Calibri"/>
                          <a:ea typeface="Calibri"/>
                          <a:cs typeface="Calibri"/>
                          <a:sym typeface="Calibri"/>
                        </a:rPr>
                        <a:t>Processo 6: recuperar e reconstruir.</a:t>
                      </a:r>
                      <a:endParaRPr sz="1000" u="none" strike="noStrike" cap="none">
                        <a:latin typeface="Calibri"/>
                        <a:ea typeface="Calibri"/>
                        <a:cs typeface="Calibri"/>
                        <a:sym typeface="Calibri"/>
                      </a:endParaRPr>
                    </a:p>
                  </a:txBody>
                  <a:tcPr marL="64575" marR="64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BE4D5"/>
                    </a:solidFill>
                  </a:tcPr>
                </a:tc>
              </a:tr>
            </a:tbl>
          </a:graphicData>
        </a:graphic>
      </p:graphicFrame>
      <p:sp>
        <p:nvSpPr>
          <p:cNvPr id="193" name="Google Shape;193;p24"/>
          <p:cNvSpPr/>
          <p:nvPr/>
        </p:nvSpPr>
        <p:spPr>
          <a:xfrm>
            <a:off x="3097249" y="4645750"/>
            <a:ext cx="4095600" cy="4482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r>
              <a:rPr lang="pt-BR" sz="1200" i="0" u="none" strike="noStrike" cap="none">
                <a:solidFill>
                  <a:schemeClr val="dk1"/>
                </a:solidFill>
              </a:rPr>
              <a:t>  Fonte: Adaptado de Nar</a:t>
            </a:r>
            <a:r>
              <a:rPr lang="pt-BR" sz="1200">
                <a:solidFill>
                  <a:schemeClr val="dk1"/>
                </a:solidFill>
              </a:rPr>
              <a:t>v</a:t>
            </a:r>
            <a:r>
              <a:rPr lang="pt-BR" sz="1200" i="0" u="none" strike="noStrike" cap="none">
                <a:solidFill>
                  <a:schemeClr val="dk1"/>
                </a:solidFill>
              </a:rPr>
              <a:t>áez; Lavell; Ortega (2009).</a:t>
            </a:r>
            <a:endParaRPr sz="1200" i="0" u="none" strike="noStrike" cap="none">
              <a:solidFill>
                <a:schemeClr val="dk1"/>
              </a:solidFill>
            </a:endParaRPr>
          </a:p>
          <a:p>
            <a:pPr marL="0" marR="0" lvl="0" indent="0" algn="l" rtl="0">
              <a:lnSpc>
                <a:spcPct val="100000"/>
              </a:lnSpc>
              <a:spcBef>
                <a:spcPts val="0"/>
              </a:spcBef>
              <a:spcAft>
                <a:spcPts val="0"/>
              </a:spcAft>
              <a:buClr>
                <a:srgbClr val="000000"/>
              </a:buClr>
              <a:buSzPts val="1100"/>
              <a:buFont typeface="Arial"/>
              <a:buNone/>
            </a:pPr>
            <a:r>
              <a:rPr lang="pt-BR" sz="1200" i="0" u="none" strike="noStrike" cap="none">
                <a:solidFill>
                  <a:schemeClr val="dk1"/>
                </a:solidFill>
              </a:rPr>
              <a:t>	</a:t>
            </a:r>
            <a:endParaRPr sz="1200" i="0" u="none" strike="noStrike" cap="none">
              <a:solidFill>
                <a:schemeClr val="dk1"/>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pic>
        <p:nvPicPr>
          <p:cNvPr id="6" name="Imagem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01" name="Google Shape;201;p25"/>
          <p:cNvSpPr txBox="1"/>
          <p:nvPr/>
        </p:nvSpPr>
        <p:spPr>
          <a:xfrm>
            <a:off x="2098675" y="436562"/>
            <a:ext cx="8569325" cy="56388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6000"/>
              <a:buFont typeface="Arial"/>
              <a:buNone/>
            </a:pPr>
            <a:r>
              <a:rPr lang="pt-BR" sz="6000" b="1" i="0" u="none" strike="noStrike" cap="none" dirty="0">
                <a:solidFill>
                  <a:srgbClr val="293843"/>
                </a:solidFill>
                <a:latin typeface="Tahoma"/>
                <a:ea typeface="Tahoma"/>
                <a:cs typeface="Tahoma"/>
                <a:sym typeface="Tahoma"/>
              </a:rPr>
              <a:t>6</a:t>
            </a:r>
            <a:endParaRPr sz="14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400"/>
              <a:buFont typeface="Arial"/>
              <a:buNone/>
            </a:pPr>
            <a:endParaRPr sz="2400" b="1" i="0" u="none" strike="noStrike" cap="none" dirty="0">
              <a:solidFill>
                <a:srgbClr val="293843"/>
              </a:solidFill>
              <a:latin typeface="Tahoma"/>
              <a:ea typeface="Tahoma"/>
              <a:cs typeface="Tahoma"/>
              <a:sym typeface="Tahoma"/>
            </a:endParaRPr>
          </a:p>
          <a:p>
            <a:pPr marL="0" marR="0" lvl="0" indent="0" algn="just" rtl="0">
              <a:lnSpc>
                <a:spcPct val="120000"/>
              </a:lnSpc>
              <a:spcBef>
                <a:spcPts val="0"/>
              </a:spcBef>
              <a:spcAft>
                <a:spcPts val="0"/>
              </a:spcAft>
              <a:buClr>
                <a:srgbClr val="000000"/>
              </a:buClr>
              <a:buSzPts val="2400"/>
              <a:buFont typeface="Arial"/>
              <a:buNone/>
            </a:pPr>
            <a:r>
              <a:rPr lang="pt-BR" sz="2400" b="1" i="0" u="none" strike="noStrike" cap="none" dirty="0">
                <a:solidFill>
                  <a:srgbClr val="293843"/>
                </a:solidFill>
                <a:latin typeface="Tahoma"/>
                <a:ea typeface="Tahoma"/>
                <a:cs typeface="Tahoma"/>
                <a:sym typeface="Tahoma"/>
              </a:rPr>
              <a:t>Um dos grandes desafios da </a:t>
            </a:r>
            <a:r>
              <a:rPr lang="pt-BR" sz="2400" b="1" i="0" u="none" strike="noStrike" cap="none" dirty="0">
                <a:solidFill>
                  <a:srgbClr val="C55A11"/>
                </a:solidFill>
                <a:latin typeface="Tahoma"/>
                <a:ea typeface="Tahoma"/>
                <a:cs typeface="Tahoma"/>
                <a:sym typeface="Tahoma"/>
              </a:rPr>
              <a:t>gestão de riscos </a:t>
            </a:r>
            <a:r>
              <a:rPr lang="pt-BR" sz="2400" b="1" i="0" u="none" strike="noStrike" cap="none" dirty="0">
                <a:solidFill>
                  <a:srgbClr val="293843"/>
                </a:solidFill>
                <a:latin typeface="Tahoma"/>
                <a:ea typeface="Tahoma"/>
                <a:cs typeface="Tahoma"/>
                <a:sym typeface="Tahoma"/>
              </a:rPr>
              <a:t>é  fazer com que um conjunto de unidades organizadas em departamentos, divisões ou setores de uma instituição, como uma secretaria de saúde ou mesmo um ministério da saúde, atuem de forma coordenada e articulada em eventos ou situações envolvendo </a:t>
            </a:r>
            <a:r>
              <a:rPr lang="pt-BR" sz="2400" b="1" i="0" u="none" strike="noStrike" cap="none" dirty="0">
                <a:solidFill>
                  <a:srgbClr val="C55A11"/>
                </a:solidFill>
                <a:latin typeface="Tahoma"/>
                <a:ea typeface="Tahoma"/>
                <a:cs typeface="Tahoma"/>
                <a:sym typeface="Tahoma"/>
              </a:rPr>
              <a:t>emergências e desastres</a:t>
            </a:r>
            <a:r>
              <a:rPr lang="pt-BR" sz="2400" b="1" i="0" u="none" strike="noStrike" cap="none" dirty="0">
                <a:solidFill>
                  <a:schemeClr val="dk1"/>
                </a:solidFill>
                <a:latin typeface="Tahoma"/>
                <a:ea typeface="Tahoma"/>
                <a:cs typeface="Tahoma"/>
                <a:sym typeface="Tahoma"/>
              </a:rPr>
              <a:t>. </a:t>
            </a:r>
            <a:r>
              <a:rPr lang="pt-BR" sz="2400" b="1" i="0" u="none" strike="noStrike" cap="none" dirty="0">
                <a:solidFill>
                  <a:srgbClr val="293843"/>
                </a:solidFill>
                <a:latin typeface="Tahoma"/>
                <a:ea typeface="Tahoma"/>
                <a:cs typeface="Tahoma"/>
                <a:sym typeface="Tahoma"/>
              </a:rPr>
              <a:t>Como veremos nos exemplos 1 e 2, as estruturas das secretarias de saúde são diversas, ainda que contenham elementos comuns.</a:t>
            </a:r>
            <a:endParaRPr sz="2400" b="1" i="0" u="none" strike="noStrike" cap="none" dirty="0">
              <a:solidFill>
                <a:schemeClr val="dk1"/>
              </a:solidFill>
              <a:latin typeface="Tahoma"/>
              <a:ea typeface="Tahoma"/>
              <a:cs typeface="Tahoma"/>
              <a:sym typeface="Tahom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01"/>
                                        </p:tgtEl>
                                        <p:attrNameLst>
                                          <p:attrName>style.visibility</p:attrName>
                                        </p:attrNameLst>
                                      </p:cBhvr>
                                      <p:to>
                                        <p:strVal val="visible"/>
                                      </p:to>
                                    </p:set>
                                    <p:animEffect transition="in" filter="fade">
                                      <p:cBhvr>
                                        <p:cTn id="7"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pic>
        <p:nvPicPr>
          <p:cNvPr id="7" name="Imagem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209" name="Google Shape;209;p26"/>
          <p:cNvPicPr preferRelativeResize="0"/>
          <p:nvPr/>
        </p:nvPicPr>
        <p:blipFill rotWithShape="1">
          <a:blip r:embed="rId4">
            <a:alphaModFix/>
          </a:blip>
          <a:srcRect t="-67"/>
          <a:stretch/>
        </p:blipFill>
        <p:spPr>
          <a:xfrm>
            <a:off x="3478512" y="304801"/>
            <a:ext cx="8402258" cy="6305864"/>
          </a:xfrm>
          <a:prstGeom prst="rect">
            <a:avLst/>
          </a:prstGeom>
          <a:noFill/>
          <a:ln>
            <a:noFill/>
          </a:ln>
        </p:spPr>
      </p:pic>
      <p:sp>
        <p:nvSpPr>
          <p:cNvPr id="210" name="Google Shape;210;p26"/>
          <p:cNvSpPr txBox="1"/>
          <p:nvPr/>
        </p:nvSpPr>
        <p:spPr>
          <a:xfrm>
            <a:off x="8621652" y="6190010"/>
            <a:ext cx="3259118" cy="420654"/>
          </a:xfrm>
          <a:prstGeom prst="rect">
            <a:avLst/>
          </a:prstGeom>
          <a:solidFill>
            <a:srgbClr val="FFFFFF"/>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pt-BR" sz="1200"/>
              <a:t>Fonte: FREITAS; MAZOTO; ROCHA (2018).</a:t>
            </a:r>
            <a:endParaRPr sz="1200"/>
          </a:p>
        </p:txBody>
      </p:sp>
      <p:sp>
        <p:nvSpPr>
          <p:cNvPr id="2" name="CaixaDeTexto 1"/>
          <p:cNvSpPr txBox="1"/>
          <p:nvPr/>
        </p:nvSpPr>
        <p:spPr>
          <a:xfrm>
            <a:off x="4127863" y="373160"/>
            <a:ext cx="6958147" cy="523220"/>
          </a:xfrm>
          <a:prstGeom prst="rect">
            <a:avLst/>
          </a:prstGeom>
          <a:solidFill>
            <a:schemeClr val="bg1"/>
          </a:solidFill>
        </p:spPr>
        <p:txBody>
          <a:bodyPr wrap="square" rtlCol="0">
            <a:spAutoFit/>
          </a:bodyPr>
          <a:lstStyle/>
          <a:p>
            <a:pPr algn="ctr"/>
            <a:r>
              <a:rPr lang="pt-BR" b="1" dirty="0" smtClean="0"/>
              <a:t>Exemplo 1 – Organograma da Secretaria Municipal de Saúde </a:t>
            </a:r>
          </a:p>
          <a:p>
            <a:pPr algn="ctr"/>
            <a:r>
              <a:rPr lang="pt-BR" b="1" dirty="0" smtClean="0"/>
              <a:t>de um município do estado da Bahia</a:t>
            </a:r>
            <a:endParaRPr lang="pt-BR" b="1"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pic>
        <p:nvPicPr>
          <p:cNvPr id="7" name="Imagem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218" name="Google Shape;218;p27"/>
          <p:cNvPicPr preferRelativeResize="0"/>
          <p:nvPr/>
        </p:nvPicPr>
        <p:blipFill rotWithShape="1">
          <a:blip r:embed="rId4">
            <a:alphaModFix/>
            <a:lum/>
          </a:blip>
          <a:srcRect t="180"/>
          <a:stretch/>
        </p:blipFill>
        <p:spPr>
          <a:xfrm>
            <a:off x="3126658" y="185057"/>
            <a:ext cx="8681884" cy="6499650"/>
          </a:xfrm>
          <a:prstGeom prst="rect">
            <a:avLst/>
          </a:prstGeom>
          <a:noFill/>
          <a:ln>
            <a:noFill/>
          </a:ln>
        </p:spPr>
      </p:pic>
      <p:sp>
        <p:nvSpPr>
          <p:cNvPr id="219" name="Google Shape;219;p27"/>
          <p:cNvSpPr txBox="1"/>
          <p:nvPr/>
        </p:nvSpPr>
        <p:spPr>
          <a:xfrm>
            <a:off x="8473675" y="6230875"/>
            <a:ext cx="3344700" cy="431700"/>
          </a:xfrm>
          <a:prstGeom prst="rect">
            <a:avLst/>
          </a:prstGeom>
          <a:solidFill>
            <a:srgbClr val="FFFFFF"/>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pt-BR" sz="1200"/>
              <a:t>Fonte: FREITAS; MAZOTO; ROCHA (2018).</a:t>
            </a:r>
            <a:endParaRPr sz="1200"/>
          </a:p>
        </p:txBody>
      </p:sp>
      <p:sp>
        <p:nvSpPr>
          <p:cNvPr id="3" name="CaixaDeTexto 2"/>
          <p:cNvSpPr txBox="1"/>
          <p:nvPr/>
        </p:nvSpPr>
        <p:spPr>
          <a:xfrm>
            <a:off x="3265714" y="407126"/>
            <a:ext cx="8403772" cy="523220"/>
          </a:xfrm>
          <a:prstGeom prst="rect">
            <a:avLst/>
          </a:prstGeom>
          <a:solidFill>
            <a:schemeClr val="bg1"/>
          </a:solidFill>
        </p:spPr>
        <p:txBody>
          <a:bodyPr wrap="square" rtlCol="0">
            <a:spAutoFit/>
          </a:bodyPr>
          <a:lstStyle/>
          <a:p>
            <a:pPr algn="ctr"/>
            <a:r>
              <a:rPr lang="pt-BR" b="1" dirty="0" smtClean="0"/>
              <a:t>Exemplo 2 – Organograma da Secretaria Municipal de Saúde </a:t>
            </a:r>
          </a:p>
          <a:p>
            <a:pPr algn="ctr"/>
            <a:r>
              <a:rPr lang="pt-BR" b="1" dirty="0" smtClean="0"/>
              <a:t>de um município do estado de São Paulo.</a:t>
            </a:r>
            <a:endParaRPr lang="pt-BR" b="1"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pic>
        <p:nvPicPr>
          <p:cNvPr id="6" name="Imagem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27" name="Google Shape;227;p28"/>
          <p:cNvSpPr txBox="1"/>
          <p:nvPr/>
        </p:nvSpPr>
        <p:spPr>
          <a:xfrm>
            <a:off x="2098675" y="727893"/>
            <a:ext cx="8569325" cy="470217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6000"/>
              <a:buFont typeface="Arial"/>
              <a:buNone/>
            </a:pPr>
            <a:r>
              <a:rPr lang="pt-BR" sz="6000" b="1" i="0" u="none" strike="noStrike" cap="none">
                <a:solidFill>
                  <a:srgbClr val="293843"/>
                </a:solidFill>
                <a:latin typeface="Tahoma"/>
                <a:ea typeface="Tahoma"/>
                <a:cs typeface="Tahoma"/>
                <a:sym typeface="Tahoma"/>
              </a:rPr>
              <a:t>7</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400"/>
              <a:buFont typeface="Arial"/>
              <a:buNone/>
            </a:pPr>
            <a:endParaRPr sz="2400" b="1" i="0" u="none" strike="noStrike" cap="none">
              <a:solidFill>
                <a:srgbClr val="293843"/>
              </a:solidFill>
              <a:latin typeface="Tahoma"/>
              <a:ea typeface="Tahoma"/>
              <a:cs typeface="Tahoma"/>
              <a:sym typeface="Tahoma"/>
            </a:endParaRPr>
          </a:p>
          <a:p>
            <a:pPr marL="0" marR="0" lvl="0" indent="0" algn="just" rtl="0">
              <a:lnSpc>
                <a:spcPct val="120000"/>
              </a:lnSpc>
              <a:spcBef>
                <a:spcPts val="0"/>
              </a:spcBef>
              <a:spcAft>
                <a:spcPts val="0"/>
              </a:spcAft>
              <a:buClr>
                <a:srgbClr val="000000"/>
              </a:buClr>
              <a:buSzPts val="2400"/>
              <a:buFont typeface="Arial"/>
              <a:buNone/>
            </a:pPr>
            <a:r>
              <a:rPr lang="pt-BR" sz="2400" b="1" i="0" u="none" strike="noStrike" cap="none">
                <a:solidFill>
                  <a:srgbClr val="293843"/>
                </a:solidFill>
                <a:latin typeface="Tahoma"/>
                <a:ea typeface="Tahoma"/>
                <a:cs typeface="Tahoma"/>
                <a:sym typeface="Tahoma"/>
              </a:rPr>
              <a:t>Para que seja bem-sucedida, a </a:t>
            </a:r>
            <a:r>
              <a:rPr lang="pt-BR" sz="2400" b="1" i="0" u="none" strike="noStrike" cap="none">
                <a:solidFill>
                  <a:srgbClr val="C55A11"/>
                </a:solidFill>
                <a:latin typeface="Tahoma"/>
                <a:ea typeface="Tahoma"/>
                <a:cs typeface="Tahoma"/>
                <a:sym typeface="Tahoma"/>
              </a:rPr>
              <a:t>gestão de riscos de emergências e desastres</a:t>
            </a:r>
            <a:r>
              <a:rPr lang="pt-BR" sz="2400" b="1" i="0" u="none" strike="noStrike" cap="none">
                <a:solidFill>
                  <a:srgbClr val="C00000"/>
                </a:solidFill>
                <a:latin typeface="Tahoma"/>
                <a:ea typeface="Tahoma"/>
                <a:cs typeface="Tahoma"/>
                <a:sym typeface="Tahoma"/>
              </a:rPr>
              <a:t> </a:t>
            </a:r>
            <a:r>
              <a:rPr lang="pt-BR" sz="2400" b="1" i="0" u="none" strike="noStrike" cap="none">
                <a:solidFill>
                  <a:srgbClr val="293843"/>
                </a:solidFill>
                <a:latin typeface="Tahoma"/>
                <a:ea typeface="Tahoma"/>
                <a:cs typeface="Tahoma"/>
                <a:sym typeface="Tahoma"/>
              </a:rPr>
              <a:t>deve ser capaz de reduzir os riscos e, ao mesmo tempo, produzir saúde. Isso exige que os diversos elementos ou unidades das instituições envolvidas estruturem processos e propósitos compartilhados, com uma missão comum.</a:t>
            </a:r>
            <a:endParaRPr sz="2400" b="1" i="0" u="none" strike="noStrike" cap="none">
              <a:solidFill>
                <a:schemeClr val="dk1"/>
              </a:solidFill>
              <a:latin typeface="Tahoma"/>
              <a:ea typeface="Tahoma"/>
              <a:cs typeface="Tahoma"/>
              <a:sym typeface="Tahom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27"/>
                                        </p:tgtEl>
                                        <p:attrNameLst>
                                          <p:attrName>style.visibility</p:attrName>
                                        </p:attrNameLst>
                                      </p:cBhvr>
                                      <p:to>
                                        <p:strVal val="visible"/>
                                      </p:to>
                                    </p:set>
                                    <p:animEffect transition="in" filter="fade">
                                      <p:cBhvr>
                                        <p:cTn id="7" dur="1000"/>
                                        <p:tgtEl>
                                          <p:spTgt spid="2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pic>
        <p:nvPicPr>
          <p:cNvPr id="9" name="Imagem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235" name="Google Shape;235;p29"/>
          <p:cNvGrpSpPr/>
          <p:nvPr/>
        </p:nvGrpSpPr>
        <p:grpSpPr>
          <a:xfrm>
            <a:off x="3323303" y="272845"/>
            <a:ext cx="8460459" cy="6345345"/>
            <a:chOff x="3323303" y="272845"/>
            <a:chExt cx="8460459" cy="6345345"/>
          </a:xfrm>
        </p:grpSpPr>
        <p:pic>
          <p:nvPicPr>
            <p:cNvPr id="236" name="Google Shape;236;p29"/>
            <p:cNvPicPr preferRelativeResize="0"/>
            <p:nvPr/>
          </p:nvPicPr>
          <p:blipFill rotWithShape="1">
            <a:blip r:embed="rId4">
              <a:alphaModFix/>
            </a:blip>
            <a:srcRect/>
            <a:stretch/>
          </p:blipFill>
          <p:spPr>
            <a:xfrm>
              <a:off x="3323303" y="272845"/>
              <a:ext cx="8460459" cy="6345345"/>
            </a:xfrm>
            <a:prstGeom prst="rect">
              <a:avLst/>
            </a:prstGeom>
            <a:noFill/>
            <a:ln>
              <a:noFill/>
            </a:ln>
          </p:spPr>
        </p:pic>
        <p:sp>
          <p:nvSpPr>
            <p:cNvPr id="237" name="Google Shape;237;p29"/>
            <p:cNvSpPr/>
            <p:nvPr/>
          </p:nvSpPr>
          <p:spPr>
            <a:xfrm>
              <a:off x="3975995" y="671344"/>
              <a:ext cx="7284720" cy="547857"/>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pt-BR" sz="1800" b="1" i="0" u="none" strike="noStrike" cap="none" dirty="0">
                  <a:solidFill>
                    <a:schemeClr val="dk1"/>
                  </a:solidFill>
                  <a:latin typeface="Arial"/>
                  <a:ea typeface="Arial"/>
                  <a:cs typeface="Arial"/>
                  <a:sym typeface="Arial"/>
                </a:rPr>
                <a:t>Coordenação e articulação </a:t>
              </a:r>
              <a:r>
                <a:rPr lang="pt-BR" sz="1800" b="1" i="0" u="none" strike="noStrike" cap="none" dirty="0" err="1" smtClean="0">
                  <a:solidFill>
                    <a:schemeClr val="dk1"/>
                  </a:solidFill>
                  <a:latin typeface="Arial"/>
                  <a:ea typeface="Arial"/>
                  <a:cs typeface="Arial"/>
                  <a:sym typeface="Arial"/>
                </a:rPr>
                <a:t>intrasetorial</a:t>
              </a:r>
              <a:r>
                <a:rPr lang="pt-BR" sz="1800" b="1" i="0" u="none" strike="noStrike" cap="none" dirty="0" smtClean="0">
                  <a:solidFill>
                    <a:schemeClr val="dk1"/>
                  </a:solidFill>
                  <a:latin typeface="Arial"/>
                  <a:ea typeface="Arial"/>
                  <a:cs typeface="Arial"/>
                  <a:sym typeface="Arial"/>
                </a:rPr>
                <a:t> </a:t>
              </a:r>
              <a:endParaRPr sz="1100" dirty="0"/>
            </a:p>
          </p:txBody>
        </p:sp>
      </p:grpSp>
      <p:sp>
        <p:nvSpPr>
          <p:cNvPr id="238" name="Google Shape;238;p29"/>
          <p:cNvSpPr txBox="1"/>
          <p:nvPr/>
        </p:nvSpPr>
        <p:spPr>
          <a:xfrm>
            <a:off x="3323300" y="6186500"/>
            <a:ext cx="3344700" cy="431700"/>
          </a:xfrm>
          <a:prstGeom prst="rect">
            <a:avLst/>
          </a:prstGeom>
          <a:solidFill>
            <a:srgbClr val="FFFFFF"/>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pt-BR" sz="1200"/>
              <a:t>Fonte: FREITAS; MAZOTO; ROCHA (2018).</a:t>
            </a:r>
            <a:endParaRPr sz="120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pic>
        <p:nvPicPr>
          <p:cNvPr id="10" name="Imagem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246" name="Google Shape;246;p30"/>
          <p:cNvGrpSpPr/>
          <p:nvPr/>
        </p:nvGrpSpPr>
        <p:grpSpPr>
          <a:xfrm>
            <a:off x="2770909" y="311304"/>
            <a:ext cx="8725334" cy="6422005"/>
            <a:chOff x="2909455" y="24977"/>
            <a:chExt cx="8725334" cy="6422005"/>
          </a:xfrm>
        </p:grpSpPr>
        <p:pic>
          <p:nvPicPr>
            <p:cNvPr id="247" name="Google Shape;247;p30"/>
            <p:cNvPicPr preferRelativeResize="0"/>
            <p:nvPr/>
          </p:nvPicPr>
          <p:blipFill rotWithShape="1">
            <a:blip r:embed="rId4">
              <a:alphaModFix/>
            </a:blip>
            <a:srcRect/>
            <a:stretch/>
          </p:blipFill>
          <p:spPr>
            <a:xfrm>
              <a:off x="2909455" y="24977"/>
              <a:ext cx="8725334" cy="6422005"/>
            </a:xfrm>
            <a:prstGeom prst="rect">
              <a:avLst/>
            </a:prstGeom>
            <a:noFill/>
            <a:ln>
              <a:noFill/>
            </a:ln>
          </p:spPr>
        </p:pic>
        <p:sp>
          <p:nvSpPr>
            <p:cNvPr id="248" name="Google Shape;248;p30"/>
            <p:cNvSpPr/>
            <p:nvPr/>
          </p:nvSpPr>
          <p:spPr>
            <a:xfrm>
              <a:off x="3486864" y="4744739"/>
              <a:ext cx="3577415" cy="964488"/>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pt-BR" sz="1200" b="0" i="0" u="none" strike="noStrike" cap="none">
                  <a:solidFill>
                    <a:schemeClr val="dk1"/>
                  </a:solidFill>
                  <a:latin typeface="Calibri"/>
                  <a:ea typeface="Calibri"/>
                  <a:cs typeface="Calibri"/>
                  <a:sym typeface="Calibri"/>
                </a:rPr>
                <a:t>Fonte: Adaptado de Nar</a:t>
              </a:r>
              <a:r>
                <a:rPr lang="pt-BR" sz="1200">
                  <a:solidFill>
                    <a:schemeClr val="dk1"/>
                  </a:solidFill>
                  <a:latin typeface="Calibri"/>
                  <a:ea typeface="Calibri"/>
                  <a:cs typeface="Calibri"/>
                  <a:sym typeface="Calibri"/>
                </a:rPr>
                <a:t>v</a:t>
              </a:r>
              <a:r>
                <a:rPr lang="pt-BR" sz="1200" b="0" i="0" u="none" strike="noStrike" cap="none">
                  <a:solidFill>
                    <a:schemeClr val="dk1"/>
                  </a:solidFill>
                  <a:latin typeface="Calibri"/>
                  <a:ea typeface="Calibri"/>
                  <a:cs typeface="Calibri"/>
                  <a:sym typeface="Calibri"/>
                </a:rPr>
                <a:t>áez; Lavell; Ortega (2009).</a:t>
              </a:r>
              <a:endParaRPr sz="1200" b="1" i="0" u="none" strike="noStrike" cap="none">
                <a:solidFill>
                  <a:schemeClr val="dk1"/>
                </a:solidFill>
                <a:latin typeface="Arial"/>
                <a:ea typeface="Arial"/>
                <a:cs typeface="Arial"/>
                <a:sym typeface="Arial"/>
              </a:endParaRPr>
            </a:p>
          </p:txBody>
        </p:sp>
        <p:sp>
          <p:nvSpPr>
            <p:cNvPr id="249" name="Google Shape;249;p30"/>
            <p:cNvSpPr/>
            <p:nvPr/>
          </p:nvSpPr>
          <p:spPr>
            <a:xfrm>
              <a:off x="8211128" y="4958024"/>
              <a:ext cx="3284684" cy="500042"/>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200" b="1" i="0" u="none" strike="noStrike" cap="none">
                <a:solidFill>
                  <a:schemeClr val="dk1"/>
                </a:solidFill>
                <a:latin typeface="Arial"/>
                <a:ea typeface="Arial"/>
                <a:cs typeface="Arial"/>
                <a:sym typeface="Arial"/>
              </a:endParaRPr>
            </a:p>
          </p:txBody>
        </p:sp>
      </p:grpSp>
      <p:sp>
        <p:nvSpPr>
          <p:cNvPr id="250" name="Google Shape;250;p30"/>
          <p:cNvSpPr/>
          <p:nvPr/>
        </p:nvSpPr>
        <p:spPr>
          <a:xfrm>
            <a:off x="8307825" y="4446225"/>
            <a:ext cx="2769300" cy="964500"/>
          </a:xfrm>
          <a:prstGeom prst="rect">
            <a:avLst/>
          </a:pr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r>
              <a:rPr lang="pt-BR" sz="1200" b="0" i="0" u="none" strike="noStrike" cap="none">
                <a:solidFill>
                  <a:schemeClr val="dk1"/>
                </a:solidFill>
                <a:latin typeface="Calibri"/>
                <a:ea typeface="Calibri"/>
                <a:cs typeface="Calibri"/>
                <a:sym typeface="Calibri"/>
              </a:rPr>
              <a:t>Fonte: Adaptado de Nar</a:t>
            </a:r>
            <a:r>
              <a:rPr lang="pt-BR" sz="1200">
                <a:solidFill>
                  <a:schemeClr val="dk1"/>
                </a:solidFill>
                <a:latin typeface="Calibri"/>
                <a:ea typeface="Calibri"/>
                <a:cs typeface="Calibri"/>
                <a:sym typeface="Calibri"/>
              </a:rPr>
              <a:t>v</a:t>
            </a:r>
            <a:r>
              <a:rPr lang="pt-BR" sz="1200" b="0" i="0" u="none" strike="noStrike" cap="none">
                <a:solidFill>
                  <a:schemeClr val="dk1"/>
                </a:solidFill>
                <a:latin typeface="Calibri"/>
                <a:ea typeface="Calibri"/>
                <a:cs typeface="Calibri"/>
                <a:sym typeface="Calibri"/>
              </a:rPr>
              <a:t>áez; Lavell; Ortega (2009).</a:t>
            </a:r>
            <a:endParaRPr sz="1200" b="1" i="0" u="none" strike="noStrike" cap="none">
              <a:solidFill>
                <a:schemeClr val="dk1"/>
              </a:solidFill>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pic>
        <p:nvPicPr>
          <p:cNvPr id="6" name="Imagem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58" name="Google Shape;258;p31"/>
          <p:cNvSpPr txBox="1"/>
          <p:nvPr/>
        </p:nvSpPr>
        <p:spPr>
          <a:xfrm>
            <a:off x="1811337" y="354268"/>
            <a:ext cx="8569325" cy="470217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6000"/>
              <a:buFont typeface="Arial"/>
              <a:buNone/>
            </a:pPr>
            <a:r>
              <a:rPr lang="pt-BR" sz="6000" b="1" i="0" u="none" strike="noStrike" cap="none" dirty="0">
                <a:solidFill>
                  <a:srgbClr val="293843"/>
                </a:solidFill>
                <a:latin typeface="Tahoma"/>
                <a:ea typeface="Tahoma"/>
                <a:cs typeface="Tahoma"/>
                <a:sym typeface="Tahoma"/>
              </a:rPr>
              <a:t>8</a:t>
            </a:r>
            <a:endParaRPr sz="14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400"/>
              <a:buFont typeface="Arial"/>
              <a:buNone/>
            </a:pPr>
            <a:endParaRPr sz="2400" b="1" i="0" u="none" strike="noStrike" cap="none" dirty="0">
              <a:solidFill>
                <a:srgbClr val="293843"/>
              </a:solidFill>
              <a:latin typeface="Tahoma"/>
              <a:ea typeface="Tahoma"/>
              <a:cs typeface="Tahoma"/>
              <a:sym typeface="Tahoma"/>
            </a:endParaRPr>
          </a:p>
          <a:p>
            <a:pPr marL="0" marR="0" lvl="0" indent="0" algn="just" rtl="0">
              <a:lnSpc>
                <a:spcPct val="120000"/>
              </a:lnSpc>
              <a:spcBef>
                <a:spcPts val="0"/>
              </a:spcBef>
              <a:spcAft>
                <a:spcPts val="0"/>
              </a:spcAft>
              <a:buClr>
                <a:srgbClr val="000000"/>
              </a:buClr>
              <a:buSzPts val="2400"/>
              <a:buFont typeface="Arial"/>
              <a:buNone/>
            </a:pPr>
            <a:r>
              <a:rPr lang="pt-BR" sz="2400" b="1" i="0" u="none" strike="noStrike" cap="none" dirty="0">
                <a:solidFill>
                  <a:srgbClr val="293843"/>
                </a:solidFill>
                <a:latin typeface="Tahoma"/>
                <a:ea typeface="Tahoma"/>
                <a:cs typeface="Tahoma"/>
                <a:sym typeface="Tahoma"/>
              </a:rPr>
              <a:t>Normalmente, a imagem que temos das instituições é que seus processos de rotina estão claramente definidos em função de sua missão, atravessando seus diversos elementos ou unidades.</a:t>
            </a:r>
            <a:endParaRPr sz="2400" b="1" i="0" u="none" strike="noStrike" cap="none" dirty="0">
              <a:solidFill>
                <a:schemeClr val="dk1"/>
              </a:solidFill>
              <a:latin typeface="Tahoma"/>
              <a:ea typeface="Tahoma"/>
              <a:cs typeface="Tahoma"/>
              <a:sym typeface="Tahom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fade">
                                      <p:cBhvr>
                                        <p:cTn id="7" dur="1000"/>
                                        <p:tgtEl>
                                          <p:spTgt spid="2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pic>
        <p:nvPicPr>
          <p:cNvPr id="6" name="Imagem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01" name="Google Shape;101;p14"/>
          <p:cNvSpPr txBox="1"/>
          <p:nvPr/>
        </p:nvSpPr>
        <p:spPr>
          <a:xfrm>
            <a:off x="2098675" y="261378"/>
            <a:ext cx="8569325" cy="56388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6000"/>
              <a:buFont typeface="Arial"/>
              <a:buNone/>
            </a:pPr>
            <a:r>
              <a:rPr lang="pt-BR" sz="6000" b="1" i="0" u="none" strike="noStrike" cap="none">
                <a:solidFill>
                  <a:srgbClr val="293843"/>
                </a:solidFill>
                <a:latin typeface="Tahoma"/>
                <a:ea typeface="Tahoma"/>
                <a:cs typeface="Tahoma"/>
                <a:sym typeface="Tahoma"/>
              </a:rPr>
              <a:t>1</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400"/>
              <a:buFont typeface="Arial"/>
              <a:buNone/>
            </a:pPr>
            <a:endParaRPr sz="2400" b="1" i="0" u="none" strike="noStrike" cap="none">
              <a:solidFill>
                <a:srgbClr val="293843"/>
              </a:solidFill>
              <a:latin typeface="Tahoma"/>
              <a:ea typeface="Tahoma"/>
              <a:cs typeface="Tahoma"/>
              <a:sym typeface="Tahoma"/>
            </a:endParaRPr>
          </a:p>
          <a:p>
            <a:pPr marL="0" marR="0" lvl="0" indent="0" algn="just" rtl="0">
              <a:lnSpc>
                <a:spcPct val="120000"/>
              </a:lnSpc>
              <a:spcBef>
                <a:spcPts val="0"/>
              </a:spcBef>
              <a:spcAft>
                <a:spcPts val="0"/>
              </a:spcAft>
              <a:buClr>
                <a:srgbClr val="000000"/>
              </a:buClr>
              <a:buSzPts val="2400"/>
              <a:buFont typeface="Arial"/>
              <a:buNone/>
            </a:pPr>
            <a:r>
              <a:rPr lang="pt-BR" sz="2400" b="1" i="0" u="none" strike="noStrike" cap="none">
                <a:solidFill>
                  <a:srgbClr val="293843"/>
                </a:solidFill>
                <a:latin typeface="Tahoma"/>
                <a:ea typeface="Tahoma"/>
                <a:cs typeface="Tahoma"/>
                <a:sym typeface="Tahoma"/>
              </a:rPr>
              <a:t>Os </a:t>
            </a:r>
            <a:r>
              <a:rPr lang="pt-BR" sz="2400" b="1" i="0" u="none" strike="noStrike" cap="none">
                <a:solidFill>
                  <a:srgbClr val="C55A11"/>
                </a:solidFill>
                <a:latin typeface="Tahoma"/>
                <a:ea typeface="Tahoma"/>
                <a:cs typeface="Tahoma"/>
                <a:sym typeface="Tahoma"/>
              </a:rPr>
              <a:t>riscos atuais</a:t>
            </a:r>
            <a:r>
              <a:rPr lang="pt-BR" sz="2400" b="1" i="0" u="none" strike="noStrike" cap="none">
                <a:solidFill>
                  <a:srgbClr val="293843"/>
                </a:solidFill>
                <a:latin typeface="Tahoma"/>
                <a:ea typeface="Tahoma"/>
                <a:cs typeface="Tahoma"/>
                <a:sym typeface="Tahoma"/>
              </a:rPr>
              <a:t>, os que podemos conhecer por meio do monitoramento ambiental e da vigilância em saúde na atualidade, constituem apenas uma parte dos riscos. Hoje, ainda que nem sempre visíveis, mudanças estão ocorrendo no Brasil e no mundo, em processos fundamentais, e produzindo </a:t>
            </a:r>
            <a:r>
              <a:rPr lang="pt-BR" sz="2400" b="1" i="0" u="none" strike="noStrike" cap="none">
                <a:solidFill>
                  <a:srgbClr val="C55A11"/>
                </a:solidFill>
                <a:latin typeface="Tahoma"/>
                <a:ea typeface="Tahoma"/>
                <a:cs typeface="Tahoma"/>
                <a:sym typeface="Tahoma"/>
              </a:rPr>
              <a:t>riscos futuros de emergências e desastres</a:t>
            </a:r>
            <a:r>
              <a:rPr lang="pt-BR" sz="2400" b="1" i="0" u="none" strike="noStrike" cap="none">
                <a:solidFill>
                  <a:schemeClr val="dk1"/>
                </a:solidFill>
                <a:latin typeface="Tahoma"/>
                <a:ea typeface="Tahoma"/>
                <a:cs typeface="Tahoma"/>
                <a:sym typeface="Tahoma"/>
              </a:rPr>
              <a:t>.</a:t>
            </a:r>
            <a:endParaRPr sz="1400" b="0" i="0" u="none" strike="noStrike" cap="none">
              <a:solidFill>
                <a:schemeClr val="dk1"/>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fade">
                                      <p:cBhvr>
                                        <p:cTn id="7" dur="100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pic>
        <p:nvPicPr>
          <p:cNvPr id="8" name="Imagem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266" name="Google Shape;266;p32"/>
          <p:cNvGrpSpPr/>
          <p:nvPr/>
        </p:nvGrpSpPr>
        <p:grpSpPr>
          <a:xfrm>
            <a:off x="2861175" y="1002890"/>
            <a:ext cx="7288992" cy="5466735"/>
            <a:chOff x="2861175" y="1002890"/>
            <a:chExt cx="7288992" cy="5466735"/>
          </a:xfrm>
        </p:grpSpPr>
        <p:pic>
          <p:nvPicPr>
            <p:cNvPr id="267" name="Google Shape;267;p32"/>
            <p:cNvPicPr preferRelativeResize="0"/>
            <p:nvPr/>
          </p:nvPicPr>
          <p:blipFill rotWithShape="1">
            <a:blip r:embed="rId4">
              <a:alphaModFix/>
            </a:blip>
            <a:srcRect/>
            <a:stretch/>
          </p:blipFill>
          <p:spPr>
            <a:xfrm>
              <a:off x="2861187" y="1002890"/>
              <a:ext cx="7288980" cy="5466735"/>
            </a:xfrm>
            <a:prstGeom prst="rect">
              <a:avLst/>
            </a:prstGeom>
            <a:noFill/>
            <a:ln>
              <a:noFill/>
            </a:ln>
          </p:spPr>
        </p:pic>
        <p:sp>
          <p:nvSpPr>
            <p:cNvPr id="268" name="Google Shape;268;p32"/>
            <p:cNvSpPr/>
            <p:nvPr/>
          </p:nvSpPr>
          <p:spPr>
            <a:xfrm>
              <a:off x="2861175" y="5176675"/>
              <a:ext cx="3594600" cy="2754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pt-BR" sz="1100" b="0" i="0" u="none" strike="noStrike" cap="none">
                  <a:solidFill>
                    <a:schemeClr val="dk1"/>
                  </a:solidFill>
                  <a:latin typeface="Calibri"/>
                  <a:ea typeface="Calibri"/>
                  <a:cs typeface="Calibri"/>
                  <a:sym typeface="Calibri"/>
                </a:rPr>
                <a:t>Fonte: Adaptado de Nar</a:t>
              </a:r>
              <a:r>
                <a:rPr lang="pt-BR" sz="1100">
                  <a:solidFill>
                    <a:schemeClr val="dk1"/>
                  </a:solidFill>
                  <a:latin typeface="Calibri"/>
                  <a:ea typeface="Calibri"/>
                  <a:cs typeface="Calibri"/>
                  <a:sym typeface="Calibri"/>
                </a:rPr>
                <a:t>v</a:t>
              </a:r>
              <a:r>
                <a:rPr lang="pt-BR" sz="1100" b="0" i="0" u="none" strike="noStrike" cap="none">
                  <a:solidFill>
                    <a:schemeClr val="dk1"/>
                  </a:solidFill>
                  <a:latin typeface="Calibri"/>
                  <a:ea typeface="Calibri"/>
                  <a:cs typeface="Calibri"/>
                  <a:sym typeface="Calibri"/>
                </a:rPr>
                <a:t>áez; Lavell; Ortega (2009).</a:t>
              </a:r>
              <a:endParaRPr/>
            </a:p>
          </p:txBody>
        </p:sp>
      </p:gr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pic>
        <p:nvPicPr>
          <p:cNvPr id="8" name="Imagem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276" name="Google Shape;276;p33"/>
          <p:cNvGrpSpPr/>
          <p:nvPr/>
        </p:nvGrpSpPr>
        <p:grpSpPr>
          <a:xfrm>
            <a:off x="3364072" y="213850"/>
            <a:ext cx="8655665" cy="6491749"/>
            <a:chOff x="3364072" y="213850"/>
            <a:chExt cx="8655665" cy="6491749"/>
          </a:xfrm>
        </p:grpSpPr>
        <p:pic>
          <p:nvPicPr>
            <p:cNvPr id="277" name="Google Shape;277;p33"/>
            <p:cNvPicPr preferRelativeResize="0"/>
            <p:nvPr/>
          </p:nvPicPr>
          <p:blipFill rotWithShape="1">
            <a:blip r:embed="rId4">
              <a:alphaModFix/>
            </a:blip>
            <a:srcRect/>
            <a:stretch/>
          </p:blipFill>
          <p:spPr>
            <a:xfrm>
              <a:off x="3364072" y="213850"/>
              <a:ext cx="8655665" cy="6491749"/>
            </a:xfrm>
            <a:prstGeom prst="rect">
              <a:avLst/>
            </a:prstGeom>
            <a:noFill/>
            <a:ln>
              <a:noFill/>
            </a:ln>
          </p:spPr>
        </p:pic>
        <p:sp>
          <p:nvSpPr>
            <p:cNvPr id="278" name="Google Shape;278;p33"/>
            <p:cNvSpPr/>
            <p:nvPr/>
          </p:nvSpPr>
          <p:spPr>
            <a:xfrm>
              <a:off x="3364075" y="5040500"/>
              <a:ext cx="4089300" cy="2577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pt-BR" sz="1100" b="0" i="0" u="none" strike="noStrike" cap="none">
                  <a:solidFill>
                    <a:schemeClr val="dk1"/>
                  </a:solidFill>
                  <a:latin typeface="Calibri"/>
                  <a:ea typeface="Calibri"/>
                  <a:cs typeface="Calibri"/>
                  <a:sym typeface="Calibri"/>
                </a:rPr>
                <a:t>Fonte: Adaptado de Nar</a:t>
              </a:r>
              <a:r>
                <a:rPr lang="pt-BR" sz="1100">
                  <a:solidFill>
                    <a:schemeClr val="dk1"/>
                  </a:solidFill>
                  <a:latin typeface="Calibri"/>
                  <a:ea typeface="Calibri"/>
                  <a:cs typeface="Calibri"/>
                  <a:sym typeface="Calibri"/>
                </a:rPr>
                <a:t>v</a:t>
              </a:r>
              <a:r>
                <a:rPr lang="pt-BR" sz="1100" b="0" i="0" u="none" strike="noStrike" cap="none">
                  <a:solidFill>
                    <a:schemeClr val="dk1"/>
                  </a:solidFill>
                  <a:latin typeface="Calibri"/>
                  <a:ea typeface="Calibri"/>
                  <a:cs typeface="Calibri"/>
                  <a:sym typeface="Calibri"/>
                </a:rPr>
                <a:t>áez; Lavell; Ortega (2009).</a:t>
              </a:r>
              <a:endParaRPr/>
            </a:p>
          </p:txBody>
        </p:sp>
      </p:gr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pic>
        <p:nvPicPr>
          <p:cNvPr id="6" name="Imagem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86" name="Google Shape;286;p34"/>
          <p:cNvSpPr txBox="1"/>
          <p:nvPr/>
        </p:nvSpPr>
        <p:spPr>
          <a:xfrm>
            <a:off x="1811337" y="436562"/>
            <a:ext cx="8569325" cy="56388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6000"/>
              <a:buFont typeface="Arial"/>
              <a:buNone/>
            </a:pPr>
            <a:r>
              <a:rPr lang="pt-BR" sz="6000" b="1" i="0" u="none" strike="noStrike" cap="none">
                <a:solidFill>
                  <a:srgbClr val="293843"/>
                </a:solidFill>
                <a:latin typeface="Tahoma"/>
                <a:ea typeface="Tahoma"/>
                <a:cs typeface="Tahoma"/>
                <a:sym typeface="Tahoma"/>
              </a:rPr>
              <a:t>9</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400"/>
              <a:buFont typeface="Arial"/>
              <a:buNone/>
            </a:pPr>
            <a:endParaRPr sz="2400" b="1" i="0" u="none" strike="noStrike" cap="none">
              <a:solidFill>
                <a:srgbClr val="293843"/>
              </a:solidFill>
              <a:latin typeface="Tahoma"/>
              <a:ea typeface="Tahoma"/>
              <a:cs typeface="Tahoma"/>
              <a:sym typeface="Tahoma"/>
            </a:endParaRPr>
          </a:p>
          <a:p>
            <a:pPr marL="0" marR="0" lvl="0" indent="0" algn="just" rtl="0">
              <a:lnSpc>
                <a:spcPct val="120000"/>
              </a:lnSpc>
              <a:spcBef>
                <a:spcPts val="0"/>
              </a:spcBef>
              <a:spcAft>
                <a:spcPts val="0"/>
              </a:spcAft>
              <a:buNone/>
            </a:pPr>
            <a:r>
              <a:rPr lang="pt-BR" sz="2400" b="1" i="0" u="none" strike="noStrike" cap="none">
                <a:solidFill>
                  <a:srgbClr val="293843"/>
                </a:solidFill>
                <a:latin typeface="Tahoma"/>
                <a:ea typeface="Tahoma"/>
                <a:cs typeface="Tahoma"/>
                <a:sym typeface="Tahoma"/>
              </a:rPr>
              <a:t>Porém, em situações de crise envolvendo </a:t>
            </a:r>
            <a:r>
              <a:rPr lang="pt-BR" sz="2400" b="1" i="0" u="none" strike="noStrike" cap="none">
                <a:solidFill>
                  <a:srgbClr val="C55A11"/>
                </a:solidFill>
                <a:latin typeface="Tahoma"/>
                <a:ea typeface="Tahoma"/>
                <a:cs typeface="Tahoma"/>
                <a:sym typeface="Tahoma"/>
              </a:rPr>
              <a:t>emergências e desastres</a:t>
            </a:r>
            <a:r>
              <a:rPr lang="pt-BR" sz="2400" b="1" i="0" u="none" strike="noStrike" cap="none">
                <a:solidFill>
                  <a:schemeClr val="dk1"/>
                </a:solidFill>
                <a:latin typeface="Tahoma"/>
                <a:ea typeface="Tahoma"/>
                <a:cs typeface="Tahoma"/>
                <a:sym typeface="Tahoma"/>
              </a:rPr>
              <a:t>,</a:t>
            </a:r>
            <a:r>
              <a:rPr lang="pt-BR" sz="2400" b="1" i="0" u="none" strike="noStrike" cap="none">
                <a:solidFill>
                  <a:srgbClr val="C00000"/>
                </a:solidFill>
                <a:latin typeface="Tahoma"/>
                <a:ea typeface="Tahoma"/>
                <a:cs typeface="Tahoma"/>
                <a:sym typeface="Tahoma"/>
              </a:rPr>
              <a:t> </a:t>
            </a:r>
            <a:r>
              <a:rPr lang="pt-BR" sz="2400" b="1" i="0" u="none" strike="noStrike" cap="none">
                <a:solidFill>
                  <a:srgbClr val="293843"/>
                </a:solidFill>
                <a:latin typeface="Tahoma"/>
                <a:ea typeface="Tahoma"/>
                <a:cs typeface="Tahoma"/>
                <a:sym typeface="Tahoma"/>
              </a:rPr>
              <a:t>constatamos que os processos de cada uma das unidades (divisões, departamentos ou setores) não são tão lineares como parecem, ao mesmo tempo que possuem rotinas próprias, que não necessariamente permitem que a instituição atue de forma coordenada e articulada, como um sistema capaz de reduzir riscos e produzir saúde. </a:t>
            </a:r>
            <a:endParaRPr sz="2400" b="1" i="0" u="none" strike="noStrike" cap="none">
              <a:solidFill>
                <a:srgbClr val="293843"/>
              </a:solidFill>
              <a:latin typeface="Tahoma"/>
              <a:ea typeface="Tahoma"/>
              <a:cs typeface="Tahoma"/>
              <a:sym typeface="Tahoma"/>
            </a:endParaRPr>
          </a:p>
          <a:p>
            <a:pPr marL="0" marR="0" lvl="0" indent="0" algn="just" rtl="0">
              <a:lnSpc>
                <a:spcPct val="12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86"/>
                                        </p:tgtEl>
                                        <p:attrNameLst>
                                          <p:attrName>style.visibility</p:attrName>
                                        </p:attrNameLst>
                                      </p:cBhvr>
                                      <p:to>
                                        <p:strVal val="visible"/>
                                      </p:to>
                                    </p:set>
                                    <p:animEffect transition="in" filter="fade">
                                      <p:cBhvr>
                                        <p:cTn id="7" dur="1000"/>
                                        <p:tgtEl>
                                          <p:spTgt spid="2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pic>
        <p:nvPicPr>
          <p:cNvPr id="7" name="Imagem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294" name="Google Shape;294;p35"/>
          <p:cNvPicPr preferRelativeResize="0"/>
          <p:nvPr/>
        </p:nvPicPr>
        <p:blipFill rotWithShape="1">
          <a:blip r:embed="rId4">
            <a:alphaModFix/>
          </a:blip>
          <a:srcRect/>
          <a:stretch/>
        </p:blipFill>
        <p:spPr>
          <a:xfrm>
            <a:off x="3495170" y="287593"/>
            <a:ext cx="8478684" cy="6359013"/>
          </a:xfrm>
          <a:prstGeom prst="rect">
            <a:avLst/>
          </a:prstGeom>
          <a:noFill/>
          <a:ln>
            <a:noFill/>
          </a:ln>
        </p:spPr>
      </p:pic>
      <p:sp>
        <p:nvSpPr>
          <p:cNvPr id="295" name="Google Shape;295;p35"/>
          <p:cNvSpPr/>
          <p:nvPr/>
        </p:nvSpPr>
        <p:spPr>
          <a:xfrm>
            <a:off x="3705805" y="5257801"/>
            <a:ext cx="3937200" cy="307800"/>
          </a:xfrm>
          <a:prstGeom prst="rect">
            <a:avLst/>
          </a:prstGeom>
          <a:solidFill>
            <a:srgbClr val="FFFFFF"/>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pPr>
            <a:r>
              <a:rPr lang="pt-BR" sz="1400" b="0" i="0" u="none" strike="noStrike" cap="none">
                <a:solidFill>
                  <a:schemeClr val="dk1"/>
                </a:solidFill>
                <a:latin typeface="Calibri"/>
                <a:ea typeface="Calibri"/>
                <a:cs typeface="Calibri"/>
                <a:sym typeface="Calibri"/>
              </a:rPr>
              <a:t>Fonte: Adaptado de Nar</a:t>
            </a:r>
            <a:r>
              <a:rPr lang="pt-BR">
                <a:solidFill>
                  <a:schemeClr val="dk1"/>
                </a:solidFill>
                <a:latin typeface="Calibri"/>
                <a:ea typeface="Calibri"/>
                <a:cs typeface="Calibri"/>
                <a:sym typeface="Calibri"/>
              </a:rPr>
              <a:t>v</a:t>
            </a:r>
            <a:r>
              <a:rPr lang="pt-BR" sz="1400" b="0" i="0" u="none" strike="noStrike" cap="none">
                <a:solidFill>
                  <a:schemeClr val="dk1"/>
                </a:solidFill>
                <a:latin typeface="Calibri"/>
                <a:ea typeface="Calibri"/>
                <a:cs typeface="Calibri"/>
                <a:sym typeface="Calibri"/>
              </a:rPr>
              <a:t>áez; Lavell; Ortega (2009).</a:t>
            </a:r>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99"/>
        <p:cNvGrpSpPr/>
        <p:nvPr/>
      </p:nvGrpSpPr>
      <p:grpSpPr>
        <a:xfrm>
          <a:off x="0" y="0"/>
          <a:ext cx="0" cy="0"/>
          <a:chOff x="0" y="0"/>
          <a:chExt cx="0" cy="0"/>
        </a:xfrm>
      </p:grpSpPr>
      <p:pic>
        <p:nvPicPr>
          <p:cNvPr id="8" name="Imagem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303" name="Google Shape;303;p36"/>
          <p:cNvGrpSpPr/>
          <p:nvPr/>
        </p:nvGrpSpPr>
        <p:grpSpPr>
          <a:xfrm>
            <a:off x="3203825" y="228059"/>
            <a:ext cx="8535841" cy="6401881"/>
            <a:chOff x="3231534" y="228059"/>
            <a:chExt cx="8535841" cy="6401881"/>
          </a:xfrm>
        </p:grpSpPr>
        <p:pic>
          <p:nvPicPr>
            <p:cNvPr id="304" name="Google Shape;304;p36"/>
            <p:cNvPicPr preferRelativeResize="0"/>
            <p:nvPr/>
          </p:nvPicPr>
          <p:blipFill rotWithShape="1">
            <a:blip r:embed="rId4">
              <a:alphaModFix/>
            </a:blip>
            <a:srcRect/>
            <a:stretch/>
          </p:blipFill>
          <p:spPr>
            <a:xfrm>
              <a:off x="3231535" y="228059"/>
              <a:ext cx="8535840" cy="6401881"/>
            </a:xfrm>
            <a:prstGeom prst="rect">
              <a:avLst/>
            </a:prstGeom>
            <a:noFill/>
            <a:ln>
              <a:noFill/>
            </a:ln>
          </p:spPr>
        </p:pic>
        <p:sp>
          <p:nvSpPr>
            <p:cNvPr id="305" name="Google Shape;305;p36"/>
            <p:cNvSpPr/>
            <p:nvPr/>
          </p:nvSpPr>
          <p:spPr>
            <a:xfrm>
              <a:off x="3231534" y="4964825"/>
              <a:ext cx="3621300" cy="3849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pt-BR" sz="1100" b="0" i="0" u="none" strike="noStrike" cap="none">
                  <a:solidFill>
                    <a:schemeClr val="dk1"/>
                  </a:solidFill>
                  <a:latin typeface="Calibri"/>
                  <a:ea typeface="Calibri"/>
                  <a:cs typeface="Calibri"/>
                  <a:sym typeface="Calibri"/>
                </a:rPr>
                <a:t>Fonte: Adaptado de </a:t>
              </a:r>
              <a:r>
                <a:rPr lang="pt-BR" sz="1100">
                  <a:solidFill>
                    <a:schemeClr val="dk1"/>
                  </a:solidFill>
                  <a:latin typeface="Calibri"/>
                  <a:ea typeface="Calibri"/>
                  <a:cs typeface="Calibri"/>
                  <a:sym typeface="Calibri"/>
                </a:rPr>
                <a:t>Narváez</a:t>
              </a:r>
              <a:r>
                <a:rPr lang="pt-BR" sz="1100" b="0" i="0" u="none" strike="noStrike" cap="none">
                  <a:solidFill>
                    <a:schemeClr val="dk1"/>
                  </a:solidFill>
                  <a:latin typeface="Calibri"/>
                  <a:ea typeface="Calibri"/>
                  <a:cs typeface="Calibri"/>
                  <a:sym typeface="Calibri"/>
                </a:rPr>
                <a:t>; Lavell; Ortega (2009).</a:t>
              </a:r>
              <a:endParaRPr sz="1100" b="0" i="0" u="none" strike="noStrike" cap="none">
                <a:solidFill>
                  <a:schemeClr val="dk1"/>
                </a:solidFill>
                <a:latin typeface="Calibri"/>
                <a:ea typeface="Calibri"/>
                <a:cs typeface="Calibri"/>
                <a:sym typeface="Calibri"/>
              </a:endParaRPr>
            </a:p>
          </p:txBody>
        </p:sp>
      </p:gr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09"/>
        <p:cNvGrpSpPr/>
        <p:nvPr/>
      </p:nvGrpSpPr>
      <p:grpSpPr>
        <a:xfrm>
          <a:off x="0" y="0"/>
          <a:ext cx="0" cy="0"/>
          <a:chOff x="0" y="0"/>
          <a:chExt cx="0" cy="0"/>
        </a:xfrm>
      </p:grpSpPr>
      <p:pic>
        <p:nvPicPr>
          <p:cNvPr id="8" name="Imagem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313" name="Google Shape;313;p37"/>
          <p:cNvGrpSpPr/>
          <p:nvPr/>
        </p:nvGrpSpPr>
        <p:grpSpPr>
          <a:xfrm>
            <a:off x="3246085" y="147482"/>
            <a:ext cx="8744156" cy="6558117"/>
            <a:chOff x="3246085" y="147482"/>
            <a:chExt cx="8744156" cy="6558117"/>
          </a:xfrm>
        </p:grpSpPr>
        <p:pic>
          <p:nvPicPr>
            <p:cNvPr id="314" name="Google Shape;314;p37"/>
            <p:cNvPicPr preferRelativeResize="0"/>
            <p:nvPr/>
          </p:nvPicPr>
          <p:blipFill rotWithShape="1">
            <a:blip r:embed="rId4">
              <a:alphaModFix/>
            </a:blip>
            <a:srcRect/>
            <a:stretch/>
          </p:blipFill>
          <p:spPr>
            <a:xfrm>
              <a:off x="3246085" y="147482"/>
              <a:ext cx="8744156" cy="6558117"/>
            </a:xfrm>
            <a:prstGeom prst="rect">
              <a:avLst/>
            </a:prstGeom>
            <a:noFill/>
            <a:ln>
              <a:noFill/>
            </a:ln>
          </p:spPr>
        </p:pic>
        <p:sp>
          <p:nvSpPr>
            <p:cNvPr id="315" name="Google Shape;315;p37"/>
            <p:cNvSpPr/>
            <p:nvPr/>
          </p:nvSpPr>
          <p:spPr>
            <a:xfrm>
              <a:off x="4186951" y="4872741"/>
              <a:ext cx="4038600" cy="385059"/>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pt-BR" sz="1100" b="0" i="0" u="none" strike="noStrike" cap="none">
                  <a:solidFill>
                    <a:schemeClr val="dk1"/>
                  </a:solidFill>
                  <a:latin typeface="Calibri"/>
                  <a:ea typeface="Calibri"/>
                  <a:cs typeface="Calibri"/>
                  <a:sym typeface="Calibri"/>
                </a:rPr>
                <a:t>     Fonte: Adaptado de </a:t>
              </a:r>
              <a:r>
                <a:rPr lang="pt-BR" sz="1100">
                  <a:solidFill>
                    <a:schemeClr val="dk1"/>
                  </a:solidFill>
                  <a:latin typeface="Calibri"/>
                  <a:ea typeface="Calibri"/>
                  <a:cs typeface="Calibri"/>
                  <a:sym typeface="Calibri"/>
                </a:rPr>
                <a:t>Narváez</a:t>
              </a:r>
              <a:r>
                <a:rPr lang="pt-BR" sz="1100" b="0" i="0" u="none" strike="noStrike" cap="none">
                  <a:solidFill>
                    <a:schemeClr val="dk1"/>
                  </a:solidFill>
                  <a:latin typeface="Calibri"/>
                  <a:ea typeface="Calibri"/>
                  <a:cs typeface="Calibri"/>
                  <a:sym typeface="Calibri"/>
                </a:rPr>
                <a:t>; Lavell; Ortega (2009).</a:t>
              </a:r>
              <a:endParaRPr/>
            </a:p>
            <a:p>
              <a:pPr marL="0" marR="0" lvl="0" indent="0" algn="ctr" rtl="0">
                <a:lnSpc>
                  <a:spcPct val="100000"/>
                </a:lnSpc>
                <a:spcBef>
                  <a:spcPts val="0"/>
                </a:spcBef>
                <a:spcAft>
                  <a:spcPts val="0"/>
                </a:spcAft>
                <a:buNone/>
              </a:pPr>
              <a:endParaRPr sz="1100" b="0" i="0" u="none" strike="noStrike" cap="none">
                <a:solidFill>
                  <a:schemeClr val="dk1"/>
                </a:solidFill>
                <a:latin typeface="Calibri"/>
                <a:ea typeface="Calibri"/>
                <a:cs typeface="Calibri"/>
                <a:sym typeface="Calibri"/>
              </a:endParaRPr>
            </a:p>
          </p:txBody>
        </p:sp>
      </p:gr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19"/>
        <p:cNvGrpSpPr/>
        <p:nvPr/>
      </p:nvGrpSpPr>
      <p:grpSpPr>
        <a:xfrm>
          <a:off x="0" y="0"/>
          <a:ext cx="0" cy="0"/>
          <a:chOff x="0" y="0"/>
          <a:chExt cx="0" cy="0"/>
        </a:xfrm>
      </p:grpSpPr>
      <p:pic>
        <p:nvPicPr>
          <p:cNvPr id="8" name="Imagem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323" name="Google Shape;323;p38"/>
          <p:cNvGrpSpPr/>
          <p:nvPr/>
        </p:nvGrpSpPr>
        <p:grpSpPr>
          <a:xfrm>
            <a:off x="3323303" y="235973"/>
            <a:ext cx="8575169" cy="6431378"/>
            <a:chOff x="3323303" y="235973"/>
            <a:chExt cx="8575169" cy="6431378"/>
          </a:xfrm>
        </p:grpSpPr>
        <p:pic>
          <p:nvPicPr>
            <p:cNvPr id="324" name="Google Shape;324;p38"/>
            <p:cNvPicPr preferRelativeResize="0"/>
            <p:nvPr/>
          </p:nvPicPr>
          <p:blipFill rotWithShape="1">
            <a:blip r:embed="rId4">
              <a:alphaModFix/>
            </a:blip>
            <a:srcRect/>
            <a:stretch/>
          </p:blipFill>
          <p:spPr>
            <a:xfrm>
              <a:off x="3323303" y="235973"/>
              <a:ext cx="8575169" cy="6431378"/>
            </a:xfrm>
            <a:prstGeom prst="rect">
              <a:avLst/>
            </a:prstGeom>
            <a:noFill/>
            <a:ln>
              <a:noFill/>
            </a:ln>
          </p:spPr>
        </p:pic>
        <p:sp>
          <p:nvSpPr>
            <p:cNvPr id="325" name="Google Shape;325;p38"/>
            <p:cNvSpPr/>
            <p:nvPr/>
          </p:nvSpPr>
          <p:spPr>
            <a:xfrm>
              <a:off x="3661063" y="5257800"/>
              <a:ext cx="4038600" cy="385059"/>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pt-BR" sz="1100" b="0" i="0" u="none" strike="noStrike" cap="none">
                  <a:solidFill>
                    <a:schemeClr val="dk1"/>
                  </a:solidFill>
                  <a:latin typeface="Calibri"/>
                  <a:ea typeface="Calibri"/>
                  <a:cs typeface="Calibri"/>
                  <a:sym typeface="Calibri"/>
                </a:rPr>
                <a:t>Fonte: Adaptado de </a:t>
              </a:r>
              <a:r>
                <a:rPr lang="pt-BR" sz="1100">
                  <a:solidFill>
                    <a:schemeClr val="dk1"/>
                  </a:solidFill>
                  <a:latin typeface="Calibri"/>
                  <a:ea typeface="Calibri"/>
                  <a:cs typeface="Calibri"/>
                  <a:sym typeface="Calibri"/>
                </a:rPr>
                <a:t>Narváez</a:t>
              </a:r>
              <a:r>
                <a:rPr lang="pt-BR" sz="1100" b="0" i="0" u="none" strike="noStrike" cap="none">
                  <a:solidFill>
                    <a:schemeClr val="dk1"/>
                  </a:solidFill>
                  <a:latin typeface="Calibri"/>
                  <a:ea typeface="Calibri"/>
                  <a:cs typeface="Calibri"/>
                  <a:sym typeface="Calibri"/>
                </a:rPr>
                <a:t>; Lavell; Ortega (2009).</a:t>
              </a:r>
              <a:endParaRPr/>
            </a:p>
            <a:p>
              <a:pPr marL="0" marR="0" lvl="0" indent="0" algn="ctr" rtl="0">
                <a:lnSpc>
                  <a:spcPct val="100000"/>
                </a:lnSpc>
                <a:spcBef>
                  <a:spcPts val="0"/>
                </a:spcBef>
                <a:spcAft>
                  <a:spcPts val="0"/>
                </a:spcAft>
                <a:buNone/>
              </a:pPr>
              <a:endParaRPr sz="1100" b="0" i="0" u="none" strike="noStrike" cap="none">
                <a:solidFill>
                  <a:schemeClr val="dk1"/>
                </a:solidFill>
                <a:latin typeface="Calibri"/>
                <a:ea typeface="Calibri"/>
                <a:cs typeface="Calibri"/>
                <a:sym typeface="Calibri"/>
              </a:endParaRPr>
            </a:p>
          </p:txBody>
        </p:sp>
      </p:gr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29"/>
        <p:cNvGrpSpPr/>
        <p:nvPr/>
      </p:nvGrpSpPr>
      <p:grpSpPr>
        <a:xfrm>
          <a:off x="0" y="0"/>
          <a:ext cx="0" cy="0"/>
          <a:chOff x="0" y="0"/>
          <a:chExt cx="0" cy="0"/>
        </a:xfrm>
      </p:grpSpPr>
      <p:pic>
        <p:nvPicPr>
          <p:cNvPr id="6" name="Imagem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33" name="Google Shape;333;p39"/>
          <p:cNvSpPr txBox="1"/>
          <p:nvPr/>
        </p:nvSpPr>
        <p:spPr>
          <a:xfrm>
            <a:off x="2098675" y="1135626"/>
            <a:ext cx="8569325" cy="4644461"/>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6000"/>
              <a:buFont typeface="Arial"/>
              <a:buNone/>
            </a:pPr>
            <a:r>
              <a:rPr lang="pt-BR" sz="6000" b="1" i="0" u="none" strike="noStrike" cap="none">
                <a:solidFill>
                  <a:srgbClr val="293843"/>
                </a:solidFill>
                <a:latin typeface="Tahoma"/>
                <a:ea typeface="Tahoma"/>
                <a:cs typeface="Tahoma"/>
                <a:sym typeface="Tahoma"/>
              </a:rPr>
              <a:t>10</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400"/>
              <a:buFont typeface="Arial"/>
              <a:buNone/>
            </a:pPr>
            <a:endParaRPr sz="2400" b="1" i="0" u="none" strike="noStrike" cap="none">
              <a:solidFill>
                <a:srgbClr val="293843"/>
              </a:solidFill>
              <a:latin typeface="Tahoma"/>
              <a:ea typeface="Tahoma"/>
              <a:cs typeface="Tahoma"/>
              <a:sym typeface="Tahoma"/>
            </a:endParaRPr>
          </a:p>
          <a:p>
            <a:pPr marL="0" marR="0" lvl="0" indent="0" algn="just" rtl="0">
              <a:lnSpc>
                <a:spcPct val="120000"/>
              </a:lnSpc>
              <a:spcBef>
                <a:spcPts val="0"/>
              </a:spcBef>
              <a:spcAft>
                <a:spcPts val="0"/>
              </a:spcAft>
              <a:buNone/>
            </a:pPr>
            <a:r>
              <a:rPr lang="pt-BR" sz="2400" b="1" i="0" u="none" strike="noStrike" cap="none">
                <a:solidFill>
                  <a:srgbClr val="293843"/>
                </a:solidFill>
                <a:latin typeface="Tahoma"/>
                <a:ea typeface="Tahoma"/>
                <a:cs typeface="Tahoma"/>
                <a:sym typeface="Tahoma"/>
              </a:rPr>
              <a:t>O objetivo da </a:t>
            </a:r>
            <a:r>
              <a:rPr lang="pt-BR" sz="2400" b="1" i="0" u="none" strike="noStrike" cap="none">
                <a:solidFill>
                  <a:srgbClr val="C55A11"/>
                </a:solidFill>
                <a:latin typeface="Tahoma"/>
                <a:ea typeface="Tahoma"/>
                <a:cs typeface="Tahoma"/>
                <a:sym typeface="Tahoma"/>
              </a:rPr>
              <a:t>gestão de riscos de emergências e desastres em saúde</a:t>
            </a:r>
            <a:r>
              <a:rPr lang="pt-BR" sz="2400" b="1" i="0" u="none" strike="noStrike" cap="none">
                <a:solidFill>
                  <a:srgbClr val="C00000"/>
                </a:solidFill>
                <a:latin typeface="Tahoma"/>
                <a:ea typeface="Tahoma"/>
                <a:cs typeface="Tahoma"/>
                <a:sym typeface="Tahoma"/>
              </a:rPr>
              <a:t> </a:t>
            </a:r>
            <a:r>
              <a:rPr lang="pt-BR" sz="2400" b="1" i="0" u="none" strike="noStrike" cap="none">
                <a:solidFill>
                  <a:srgbClr val="293843"/>
                </a:solidFill>
                <a:latin typeface="Tahoma"/>
                <a:ea typeface="Tahoma"/>
                <a:cs typeface="Tahoma"/>
                <a:sym typeface="Tahoma"/>
              </a:rPr>
              <a:t>é produzir uma mudança qualitativa, para que as diferentes unidades (divisões, departamentos e setores) atuem de modo coordenado, articulado e integrado nas diferentes etapas descritas nas duas figuras a seguir. </a:t>
            </a:r>
            <a:r>
              <a:rPr lang="pt-BR" sz="1400" b="1" i="0" u="none" strike="noStrike" cap="none">
                <a:solidFill>
                  <a:srgbClr val="293843"/>
                </a:solidFill>
                <a:latin typeface="Tahoma"/>
                <a:ea typeface="Tahoma"/>
                <a:cs typeface="Tahoma"/>
                <a:sym typeface="Tahoma"/>
              </a:rPr>
              <a:t> </a:t>
            </a:r>
            <a:endParaRPr/>
          </a:p>
          <a:p>
            <a:pPr marL="0" marR="0" lvl="0" indent="0" algn="just" rtl="0">
              <a:lnSpc>
                <a:spcPct val="12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33"/>
                                        </p:tgtEl>
                                        <p:attrNameLst>
                                          <p:attrName>style.visibility</p:attrName>
                                        </p:attrNameLst>
                                      </p:cBhvr>
                                      <p:to>
                                        <p:strVal val="visible"/>
                                      </p:to>
                                    </p:set>
                                    <p:animEffect transition="in" filter="fade">
                                      <p:cBhvr>
                                        <p:cTn id="7" dur="1000"/>
                                        <p:tgtEl>
                                          <p:spTgt spid="3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37"/>
        <p:cNvGrpSpPr/>
        <p:nvPr/>
      </p:nvGrpSpPr>
      <p:grpSpPr>
        <a:xfrm>
          <a:off x="0" y="0"/>
          <a:ext cx="0" cy="0"/>
          <a:chOff x="0" y="0"/>
          <a:chExt cx="0" cy="0"/>
        </a:xfrm>
      </p:grpSpPr>
      <p:pic>
        <p:nvPicPr>
          <p:cNvPr id="8" name="Imagem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341" name="Google Shape;341;p40"/>
          <p:cNvGrpSpPr/>
          <p:nvPr/>
        </p:nvGrpSpPr>
        <p:grpSpPr>
          <a:xfrm>
            <a:off x="3333135" y="196105"/>
            <a:ext cx="8621053" cy="6465789"/>
            <a:chOff x="3333135" y="196105"/>
            <a:chExt cx="8621053" cy="6465789"/>
          </a:xfrm>
        </p:grpSpPr>
        <p:pic>
          <p:nvPicPr>
            <p:cNvPr id="342" name="Google Shape;342;p40"/>
            <p:cNvPicPr preferRelativeResize="0"/>
            <p:nvPr/>
          </p:nvPicPr>
          <p:blipFill rotWithShape="1">
            <a:blip r:embed="rId4">
              <a:alphaModFix/>
            </a:blip>
            <a:srcRect/>
            <a:stretch/>
          </p:blipFill>
          <p:spPr>
            <a:xfrm>
              <a:off x="3333135" y="196105"/>
              <a:ext cx="8621053" cy="6465789"/>
            </a:xfrm>
            <a:prstGeom prst="rect">
              <a:avLst/>
            </a:prstGeom>
            <a:noFill/>
            <a:ln>
              <a:noFill/>
            </a:ln>
          </p:spPr>
        </p:pic>
        <p:sp>
          <p:nvSpPr>
            <p:cNvPr id="343" name="Google Shape;343;p40"/>
            <p:cNvSpPr/>
            <p:nvPr/>
          </p:nvSpPr>
          <p:spPr>
            <a:xfrm>
              <a:off x="3761278" y="5865370"/>
              <a:ext cx="4038600" cy="385059"/>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pt-BR" sz="1200" i="0" u="none" strike="noStrike" cap="none">
                  <a:solidFill>
                    <a:schemeClr val="dk1"/>
                  </a:solidFill>
                </a:rPr>
                <a:t>Fonte: Adaptado de </a:t>
              </a:r>
              <a:r>
                <a:rPr lang="pt-BR" sz="1200">
                  <a:solidFill>
                    <a:schemeClr val="dk1"/>
                  </a:solidFill>
                </a:rPr>
                <a:t>Narváez</a:t>
              </a:r>
              <a:r>
                <a:rPr lang="pt-BR" sz="1200" i="0" u="none" strike="noStrike" cap="none">
                  <a:solidFill>
                    <a:schemeClr val="dk1"/>
                  </a:solidFill>
                </a:rPr>
                <a:t>; Lavell; Ortega (2009).</a:t>
              </a:r>
              <a:endParaRPr sz="1200"/>
            </a:p>
          </p:txBody>
        </p:sp>
      </p:gr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47"/>
        <p:cNvGrpSpPr/>
        <p:nvPr/>
      </p:nvGrpSpPr>
      <p:grpSpPr>
        <a:xfrm>
          <a:off x="0" y="0"/>
          <a:ext cx="0" cy="0"/>
          <a:chOff x="0" y="0"/>
          <a:chExt cx="0" cy="0"/>
        </a:xfrm>
      </p:grpSpPr>
      <p:pic>
        <p:nvPicPr>
          <p:cNvPr id="8" name="Imagem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351" name="Google Shape;351;p41"/>
          <p:cNvGrpSpPr/>
          <p:nvPr/>
        </p:nvGrpSpPr>
        <p:grpSpPr>
          <a:xfrm>
            <a:off x="2937758" y="275149"/>
            <a:ext cx="8626169" cy="6469627"/>
            <a:chOff x="2937758" y="275149"/>
            <a:chExt cx="8626169" cy="6469627"/>
          </a:xfrm>
        </p:grpSpPr>
        <p:pic>
          <p:nvPicPr>
            <p:cNvPr id="352" name="Google Shape;352;p41"/>
            <p:cNvPicPr preferRelativeResize="0"/>
            <p:nvPr/>
          </p:nvPicPr>
          <p:blipFill rotWithShape="1">
            <a:blip r:embed="rId4">
              <a:alphaModFix/>
            </a:blip>
            <a:srcRect/>
            <a:stretch/>
          </p:blipFill>
          <p:spPr>
            <a:xfrm>
              <a:off x="2937758" y="275149"/>
              <a:ext cx="8626169" cy="6469627"/>
            </a:xfrm>
            <a:prstGeom prst="rect">
              <a:avLst/>
            </a:prstGeom>
            <a:noFill/>
            <a:ln>
              <a:noFill/>
            </a:ln>
          </p:spPr>
        </p:pic>
        <p:sp>
          <p:nvSpPr>
            <p:cNvPr id="353" name="Google Shape;353;p41"/>
            <p:cNvSpPr/>
            <p:nvPr/>
          </p:nvSpPr>
          <p:spPr>
            <a:xfrm>
              <a:off x="3498503" y="6431280"/>
              <a:ext cx="4038600" cy="31349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pt-BR" sz="1100" b="0" i="0" u="none" strike="noStrike" cap="none">
                  <a:solidFill>
                    <a:schemeClr val="dk1"/>
                  </a:solidFill>
                  <a:latin typeface="Calibri"/>
                  <a:ea typeface="Calibri"/>
                  <a:cs typeface="Calibri"/>
                  <a:sym typeface="Calibri"/>
                </a:rPr>
                <a:t>Fonte: Adaptado de </a:t>
              </a:r>
              <a:r>
                <a:rPr lang="pt-BR" sz="1100">
                  <a:solidFill>
                    <a:schemeClr val="dk1"/>
                  </a:solidFill>
                  <a:latin typeface="Calibri"/>
                  <a:ea typeface="Calibri"/>
                  <a:cs typeface="Calibri"/>
                  <a:sym typeface="Calibri"/>
                </a:rPr>
                <a:t>Narváez</a:t>
              </a:r>
              <a:r>
                <a:rPr lang="pt-BR" sz="1100" b="0" i="0" u="none" strike="noStrike" cap="none">
                  <a:solidFill>
                    <a:schemeClr val="dk1"/>
                  </a:solidFill>
                  <a:latin typeface="Calibri"/>
                  <a:ea typeface="Calibri"/>
                  <a:cs typeface="Calibri"/>
                  <a:sym typeface="Calibri"/>
                </a:rPr>
                <a:t>; Lavell; Ortega (2009).</a:t>
              </a:r>
              <a:endParaRPr/>
            </a:p>
          </p:txBody>
        </p:sp>
      </p:gr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pic>
        <p:nvPicPr>
          <p:cNvPr id="8" name="Imagem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09" name="Google Shape;109;p15"/>
          <p:cNvSpPr/>
          <p:nvPr/>
        </p:nvSpPr>
        <p:spPr>
          <a:xfrm>
            <a:off x="853025" y="2146140"/>
            <a:ext cx="5762927" cy="4033476"/>
          </a:xfrm>
          <a:prstGeom prst="rect">
            <a:avLst/>
          </a:prstGeom>
          <a:noFill/>
          <a:ln>
            <a:noFill/>
          </a:ln>
        </p:spPr>
        <p:txBody>
          <a:bodyPr spcFirstLastPara="1" wrap="square" lIns="91425" tIns="45700" rIns="91425" bIns="45700" anchor="t" anchorCtr="0">
            <a:noAutofit/>
          </a:bodyPr>
          <a:lstStyle/>
          <a:p>
            <a:pPr marL="0" marR="0" lvl="0" indent="0" algn="l" rtl="0">
              <a:lnSpc>
                <a:spcPct val="120000"/>
              </a:lnSpc>
              <a:spcBef>
                <a:spcPts val="0"/>
              </a:spcBef>
              <a:spcAft>
                <a:spcPts val="0"/>
              </a:spcAft>
              <a:buNone/>
            </a:pPr>
            <a:r>
              <a:rPr lang="pt-BR" sz="2400" b="1" i="0" u="none" strike="noStrike" cap="none">
                <a:solidFill>
                  <a:srgbClr val="293843"/>
                </a:solidFill>
                <a:latin typeface="Tahoma"/>
                <a:ea typeface="Tahoma"/>
                <a:cs typeface="Tahoma"/>
                <a:sym typeface="Tahoma"/>
              </a:rPr>
              <a:t>As  </a:t>
            </a:r>
            <a:r>
              <a:rPr lang="pt-BR" sz="2400" b="1" i="0" u="none" strike="noStrike" cap="none">
                <a:solidFill>
                  <a:srgbClr val="C55A11"/>
                </a:solidFill>
                <a:latin typeface="Tahoma"/>
                <a:ea typeface="Tahoma"/>
                <a:cs typeface="Tahoma"/>
                <a:sym typeface="Tahoma"/>
              </a:rPr>
              <a:t>emergências</a:t>
            </a:r>
            <a:r>
              <a:rPr lang="pt-BR" sz="2400" b="1" i="0" u="none" strike="noStrike" cap="none">
                <a:solidFill>
                  <a:srgbClr val="C00000"/>
                </a:solidFill>
                <a:latin typeface="Tahoma"/>
                <a:ea typeface="Tahoma"/>
                <a:cs typeface="Tahoma"/>
                <a:sym typeface="Tahoma"/>
              </a:rPr>
              <a:t> </a:t>
            </a:r>
            <a:r>
              <a:rPr lang="pt-BR" sz="2400" b="1" i="0" u="none" strike="noStrike" cap="none">
                <a:solidFill>
                  <a:srgbClr val="293843"/>
                </a:solidFill>
                <a:latin typeface="Tahoma"/>
                <a:ea typeface="Tahoma"/>
                <a:cs typeface="Tahoma"/>
                <a:sym typeface="Tahoma"/>
              </a:rPr>
              <a:t>e os</a:t>
            </a:r>
            <a:r>
              <a:rPr lang="pt-BR" sz="2400" b="1" i="0" u="none" strike="noStrike" cap="none">
                <a:solidFill>
                  <a:srgbClr val="C00000"/>
                </a:solidFill>
                <a:latin typeface="Tahoma"/>
                <a:ea typeface="Tahoma"/>
                <a:cs typeface="Tahoma"/>
                <a:sym typeface="Tahoma"/>
              </a:rPr>
              <a:t> </a:t>
            </a:r>
            <a:r>
              <a:rPr lang="pt-BR" sz="2400" b="1" i="0" u="none" strike="noStrike" cap="none">
                <a:solidFill>
                  <a:srgbClr val="C55A11"/>
                </a:solidFill>
                <a:latin typeface="Tahoma"/>
                <a:ea typeface="Tahoma"/>
                <a:cs typeface="Tahoma"/>
                <a:sym typeface="Tahoma"/>
              </a:rPr>
              <a:t>desastres </a:t>
            </a:r>
            <a:r>
              <a:rPr lang="pt-BR" sz="2400" b="1" i="0" u="none" strike="noStrike" cap="none">
                <a:solidFill>
                  <a:srgbClr val="293843"/>
                </a:solidFill>
                <a:latin typeface="Tahoma"/>
                <a:ea typeface="Tahoma"/>
                <a:cs typeface="Tahoma"/>
                <a:sym typeface="Tahoma"/>
              </a:rPr>
              <a:t>constituem apenas a ponta de um </a:t>
            </a:r>
            <a:r>
              <a:rPr lang="pt-BR" sz="2400" b="1" i="1" u="none" strike="noStrike" cap="none">
                <a:solidFill>
                  <a:srgbClr val="293843"/>
                </a:solidFill>
                <a:latin typeface="Tahoma"/>
                <a:ea typeface="Tahoma"/>
                <a:cs typeface="Tahoma"/>
                <a:sym typeface="Tahoma"/>
              </a:rPr>
              <a:t>iceberg</a:t>
            </a:r>
            <a:r>
              <a:rPr lang="pt-BR" sz="2400" b="1" i="0" u="none" strike="noStrike" cap="none">
                <a:solidFill>
                  <a:srgbClr val="293843"/>
                </a:solidFill>
                <a:latin typeface="Tahoma"/>
                <a:ea typeface="Tahoma"/>
                <a:cs typeface="Tahoma"/>
                <a:sym typeface="Tahoma"/>
              </a:rPr>
              <a:t>. A parte visível pode ser comparada ao que conhecemos sobre os </a:t>
            </a:r>
            <a:r>
              <a:rPr lang="pt-BR" sz="2400" b="1" i="0" u="none" strike="noStrike" cap="none">
                <a:solidFill>
                  <a:srgbClr val="C55A11"/>
                </a:solidFill>
                <a:latin typeface="Tahoma"/>
                <a:ea typeface="Tahoma"/>
                <a:cs typeface="Tahoma"/>
                <a:sym typeface="Tahoma"/>
              </a:rPr>
              <a:t>riscos atuais</a:t>
            </a:r>
            <a:r>
              <a:rPr lang="pt-BR" sz="2400" b="1" i="0" u="none" strike="noStrike" cap="none">
                <a:solidFill>
                  <a:srgbClr val="293843"/>
                </a:solidFill>
                <a:latin typeface="Tahoma"/>
                <a:ea typeface="Tahoma"/>
                <a:cs typeface="Tahoma"/>
                <a:sym typeface="Tahoma"/>
              </a:rPr>
              <a:t>. Mas a maior parte de um </a:t>
            </a:r>
            <a:r>
              <a:rPr lang="pt-BR" sz="2400" b="1" i="1" u="none" strike="noStrike" cap="none">
                <a:solidFill>
                  <a:srgbClr val="293843"/>
                </a:solidFill>
                <a:latin typeface="Tahoma"/>
                <a:ea typeface="Tahoma"/>
                <a:cs typeface="Tahoma"/>
                <a:sym typeface="Tahoma"/>
              </a:rPr>
              <a:t>iceberg</a:t>
            </a:r>
            <a:r>
              <a:rPr lang="pt-BR" sz="2400" b="1" i="0" u="none" strike="noStrike" cap="none">
                <a:solidFill>
                  <a:srgbClr val="293843"/>
                </a:solidFill>
                <a:latin typeface="Tahoma"/>
                <a:ea typeface="Tahoma"/>
                <a:cs typeface="Tahoma"/>
                <a:sym typeface="Tahoma"/>
              </a:rPr>
              <a:t>, que é formada por uma parte submersa, seriam os fatores subjacentes, que estão constituindo </a:t>
            </a:r>
            <a:r>
              <a:rPr lang="pt-BR" sz="2400" b="1" i="0" u="none" strike="noStrike" cap="none">
                <a:solidFill>
                  <a:srgbClr val="C55A11"/>
                </a:solidFill>
                <a:latin typeface="Tahoma"/>
                <a:ea typeface="Tahoma"/>
                <a:cs typeface="Tahoma"/>
                <a:sym typeface="Tahoma"/>
              </a:rPr>
              <a:t>riscos futuros</a:t>
            </a:r>
            <a:r>
              <a:rPr lang="pt-BR" sz="2400" b="1" i="0" u="none" strike="noStrike" cap="none">
                <a:solidFill>
                  <a:srgbClr val="293843"/>
                </a:solidFill>
                <a:latin typeface="Tahoma"/>
                <a:ea typeface="Tahoma"/>
                <a:cs typeface="Tahoma"/>
                <a:sym typeface="Tahoma"/>
              </a:rPr>
              <a:t>. </a:t>
            </a:r>
            <a:endParaRPr/>
          </a:p>
          <a:p>
            <a:pPr marL="0" marR="0" lvl="0" indent="0" algn="l" rtl="0">
              <a:lnSpc>
                <a:spcPct val="120000"/>
              </a:lnSpc>
              <a:spcBef>
                <a:spcPts val="0"/>
              </a:spcBef>
              <a:spcAft>
                <a:spcPts val="0"/>
              </a:spcAft>
              <a:buClr>
                <a:srgbClr val="000000"/>
              </a:buClr>
              <a:buSzPts val="2400"/>
              <a:buFont typeface="Arial"/>
              <a:buNone/>
            </a:pPr>
            <a:endParaRPr sz="2400" b="1" i="0" u="none" strike="noStrike" cap="none">
              <a:solidFill>
                <a:srgbClr val="293843"/>
              </a:solidFill>
              <a:latin typeface="Tahoma"/>
              <a:ea typeface="Tahoma"/>
              <a:cs typeface="Tahoma"/>
              <a:sym typeface="Tahoma"/>
            </a:endParaRPr>
          </a:p>
          <a:p>
            <a:pPr marL="0" marR="0" lvl="0" indent="0" algn="l" rtl="0">
              <a:lnSpc>
                <a:spcPct val="120000"/>
              </a:lnSpc>
              <a:spcBef>
                <a:spcPts val="0"/>
              </a:spcBef>
              <a:spcAft>
                <a:spcPts val="0"/>
              </a:spcAft>
              <a:buClr>
                <a:srgbClr val="000000"/>
              </a:buClr>
              <a:buSzPts val="2400"/>
              <a:buFont typeface="Arial"/>
              <a:buNone/>
            </a:pPr>
            <a:endParaRPr sz="2400" b="1" i="0" u="none" strike="noStrike" cap="none">
              <a:solidFill>
                <a:srgbClr val="C00000"/>
              </a:solidFill>
              <a:latin typeface="Tahoma"/>
              <a:ea typeface="Tahoma"/>
              <a:cs typeface="Tahoma"/>
              <a:sym typeface="Tahoma"/>
            </a:endParaRPr>
          </a:p>
        </p:txBody>
      </p:sp>
      <p:pic>
        <p:nvPicPr>
          <p:cNvPr id="110" name="Google Shape;110;p15"/>
          <p:cNvPicPr preferRelativeResize="0"/>
          <p:nvPr/>
        </p:nvPicPr>
        <p:blipFill rotWithShape="1">
          <a:blip r:embed="rId4">
            <a:alphaModFix/>
          </a:blip>
          <a:srcRect/>
          <a:stretch/>
        </p:blipFill>
        <p:spPr>
          <a:xfrm>
            <a:off x="7468977" y="1178898"/>
            <a:ext cx="3835738" cy="4228634"/>
          </a:xfrm>
          <a:prstGeom prst="rect">
            <a:avLst/>
          </a:prstGeom>
          <a:noFill/>
          <a:ln>
            <a:noFill/>
          </a:ln>
        </p:spPr>
      </p:pic>
      <p:sp>
        <p:nvSpPr>
          <p:cNvPr id="111" name="Google Shape;111;p15"/>
          <p:cNvSpPr/>
          <p:nvPr/>
        </p:nvSpPr>
        <p:spPr>
          <a:xfrm>
            <a:off x="7468977" y="5464067"/>
            <a:ext cx="1423988" cy="277813"/>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pt-BR" sz="1100" b="1" i="0" u="none" strike="noStrike" cap="none">
                <a:solidFill>
                  <a:srgbClr val="293843"/>
                </a:solidFill>
                <a:latin typeface="Calibri"/>
                <a:ea typeface="Calibri"/>
                <a:cs typeface="Calibri"/>
                <a:sym typeface="Calibri"/>
              </a:rPr>
              <a:t>Fonte</a:t>
            </a:r>
            <a:r>
              <a:rPr lang="pt-BR" sz="1100" b="0" i="0" u="none" strike="noStrike" cap="none">
                <a:solidFill>
                  <a:srgbClr val="293843"/>
                </a:solidFill>
                <a:latin typeface="Calibri"/>
                <a:ea typeface="Calibri"/>
                <a:cs typeface="Calibri"/>
                <a:sym typeface="Calibri"/>
              </a:rPr>
              <a:t>: Wikimedia.</a:t>
            </a:r>
            <a:endParaRPr sz="1100" b="0" i="0" u="none" strike="noStrike" cap="none">
              <a:solidFill>
                <a:schemeClr val="dk1"/>
              </a:solidFill>
              <a:latin typeface="Calibri"/>
              <a:ea typeface="Calibri"/>
              <a:cs typeface="Calibri"/>
              <a:sym typeface="Calibri"/>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65"/>
        <p:cNvGrpSpPr/>
        <p:nvPr/>
      </p:nvGrpSpPr>
      <p:grpSpPr>
        <a:xfrm>
          <a:off x="0" y="0"/>
          <a:ext cx="0" cy="0"/>
          <a:chOff x="0" y="0"/>
          <a:chExt cx="0" cy="0"/>
        </a:xfrm>
      </p:grpSpPr>
      <p:pic>
        <p:nvPicPr>
          <p:cNvPr id="6" name="Imagem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69" name="Google Shape;369;p43"/>
          <p:cNvSpPr txBox="1"/>
          <p:nvPr/>
        </p:nvSpPr>
        <p:spPr>
          <a:xfrm>
            <a:off x="1666056" y="1250950"/>
            <a:ext cx="8569325" cy="470217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6000"/>
              <a:buFont typeface="Arial"/>
              <a:buNone/>
            </a:pPr>
            <a:r>
              <a:rPr lang="pt-BR" sz="6000" b="1" i="0" u="none" strike="noStrike" cap="none">
                <a:solidFill>
                  <a:srgbClr val="293843"/>
                </a:solidFill>
                <a:latin typeface="Tahoma"/>
                <a:ea typeface="Tahoma"/>
                <a:cs typeface="Tahoma"/>
                <a:sym typeface="Tahoma"/>
              </a:rPr>
              <a:t>Fim</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6000"/>
              <a:buFont typeface="Arial"/>
              <a:buNone/>
            </a:pPr>
            <a:endParaRPr sz="6000" b="1" i="0" u="none" strike="noStrike" cap="none">
              <a:solidFill>
                <a:srgbClr val="293843"/>
              </a:solidFill>
              <a:latin typeface="Tahoma"/>
              <a:ea typeface="Tahoma"/>
              <a:cs typeface="Tahoma"/>
              <a:sym typeface="Tahoma"/>
            </a:endParaRPr>
          </a:p>
          <a:p>
            <a:pPr marL="0" marR="0" lvl="0" indent="0" algn="ctr" rtl="0">
              <a:lnSpc>
                <a:spcPct val="100000"/>
              </a:lnSpc>
              <a:spcBef>
                <a:spcPts val="0"/>
              </a:spcBef>
              <a:spcAft>
                <a:spcPts val="0"/>
              </a:spcAft>
              <a:buClr>
                <a:srgbClr val="000000"/>
              </a:buClr>
              <a:buSzPts val="6000"/>
              <a:buFont typeface="Arial"/>
              <a:buNone/>
            </a:pPr>
            <a:endParaRPr sz="6000" b="1" i="0" u="none" strike="noStrike" cap="none">
              <a:solidFill>
                <a:srgbClr val="293843"/>
              </a:solidFill>
              <a:latin typeface="Tahoma"/>
              <a:ea typeface="Tahoma"/>
              <a:cs typeface="Tahoma"/>
              <a:sym typeface="Tahoma"/>
            </a:endParaRPr>
          </a:p>
          <a:p>
            <a:pPr marL="0" marR="0" lvl="0" indent="0" algn="ctr" rtl="0">
              <a:lnSpc>
                <a:spcPct val="100000"/>
              </a:lnSpc>
              <a:spcBef>
                <a:spcPts val="0"/>
              </a:spcBef>
              <a:spcAft>
                <a:spcPts val="0"/>
              </a:spcAft>
              <a:buClr>
                <a:srgbClr val="000000"/>
              </a:buClr>
              <a:buSzPts val="2400"/>
              <a:buFont typeface="Arial"/>
              <a:buNone/>
            </a:pPr>
            <a:endParaRPr sz="2400" b="1" i="0" u="none" strike="noStrike" cap="none">
              <a:solidFill>
                <a:srgbClr val="293843"/>
              </a:solidFill>
              <a:latin typeface="Tahoma"/>
              <a:ea typeface="Tahoma"/>
              <a:cs typeface="Tahoma"/>
              <a:sym typeface="Tahoma"/>
            </a:endParaRPr>
          </a:p>
          <a:p>
            <a:pPr marL="0" marR="0" lvl="0" indent="0" algn="ctr" rtl="0">
              <a:lnSpc>
                <a:spcPct val="120000"/>
              </a:lnSpc>
              <a:spcBef>
                <a:spcPts val="0"/>
              </a:spcBef>
              <a:spcAft>
                <a:spcPts val="0"/>
              </a:spcAft>
              <a:buClr>
                <a:srgbClr val="000000"/>
              </a:buClr>
              <a:buSzPts val="2400"/>
              <a:buFont typeface="Arial"/>
              <a:buNone/>
            </a:pPr>
            <a:r>
              <a:rPr lang="pt-BR" sz="2400" b="1" i="0" u="none" strike="noStrike" cap="none">
                <a:solidFill>
                  <a:srgbClr val="293843"/>
                </a:solidFill>
                <a:latin typeface="Tahoma"/>
                <a:ea typeface="Tahoma"/>
                <a:cs typeface="Tahoma"/>
                <a:sym typeface="Tahoma"/>
              </a:rPr>
              <a:t>Bom trabalho, com estudos, pesquisas e reflexão.</a:t>
            </a:r>
            <a:endParaRPr sz="1400" b="0" i="0" u="none" strike="noStrike" cap="none">
              <a:solidFill>
                <a:srgbClr val="000000"/>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69"/>
                                        </p:tgtEl>
                                        <p:attrNameLst>
                                          <p:attrName>style.visibility</p:attrName>
                                        </p:attrNameLst>
                                      </p:cBhvr>
                                      <p:to>
                                        <p:strVal val="visible"/>
                                      </p:to>
                                    </p:set>
                                    <p:animEffect transition="in" filter="fade">
                                      <p:cBhvr>
                                        <p:cTn id="7" dur="1000"/>
                                        <p:tgtEl>
                                          <p:spTgt spid="3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57"/>
        <p:cNvGrpSpPr/>
        <p:nvPr/>
      </p:nvGrpSpPr>
      <p:grpSpPr>
        <a:xfrm>
          <a:off x="0" y="0"/>
          <a:ext cx="0" cy="0"/>
          <a:chOff x="0" y="0"/>
          <a:chExt cx="0" cy="0"/>
        </a:xfrm>
      </p:grpSpPr>
      <p:pic>
        <p:nvPicPr>
          <p:cNvPr id="6" name="Imagem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61" name="Google Shape;361;p42"/>
          <p:cNvSpPr txBox="1"/>
          <p:nvPr/>
        </p:nvSpPr>
        <p:spPr>
          <a:xfrm>
            <a:off x="2098675" y="1135626"/>
            <a:ext cx="8569325" cy="4644461"/>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3200"/>
              <a:buFont typeface="Arial"/>
              <a:buNone/>
            </a:pPr>
            <a:r>
              <a:rPr lang="pt-BR" sz="3200" b="1" i="0" u="none" strike="noStrike" cap="none" dirty="0">
                <a:solidFill>
                  <a:srgbClr val="C55A11"/>
                </a:solidFill>
                <a:latin typeface="Tahoma"/>
                <a:ea typeface="Tahoma"/>
                <a:cs typeface="Tahoma"/>
                <a:sym typeface="Tahoma"/>
              </a:rPr>
              <a:t>Referências</a:t>
            </a:r>
            <a:endParaRPr dirty="0"/>
          </a:p>
          <a:p>
            <a:pPr marL="0" marR="0" lvl="0" indent="0" algn="ctr" rtl="0">
              <a:lnSpc>
                <a:spcPct val="100000"/>
              </a:lnSpc>
              <a:spcBef>
                <a:spcPts val="0"/>
              </a:spcBef>
              <a:spcAft>
                <a:spcPts val="0"/>
              </a:spcAft>
              <a:buClr>
                <a:srgbClr val="000000"/>
              </a:buClr>
              <a:buSzPts val="2400"/>
              <a:buFont typeface="Arial"/>
              <a:buNone/>
            </a:pPr>
            <a:endParaRPr sz="2400" b="0" i="0" u="none" strike="noStrike" cap="none" dirty="0">
              <a:solidFill>
                <a:srgbClr val="C55A11"/>
              </a:solidFill>
              <a:latin typeface="Arial"/>
              <a:ea typeface="Arial"/>
              <a:cs typeface="Arial"/>
              <a:sym typeface="Arial"/>
            </a:endParaRPr>
          </a:p>
          <a:p>
            <a:pPr marL="0" marR="0" lvl="0" indent="0" algn="ctr" rtl="0">
              <a:lnSpc>
                <a:spcPct val="100000"/>
              </a:lnSpc>
              <a:spcBef>
                <a:spcPts val="0"/>
              </a:spcBef>
              <a:spcAft>
                <a:spcPts val="0"/>
              </a:spcAft>
              <a:buNone/>
            </a:pP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pt-BR" sz="2400" i="0" u="none" strike="noStrike" cap="none" dirty="0">
                <a:solidFill>
                  <a:schemeClr val="tx1"/>
                </a:solidFill>
                <a:latin typeface="Tahoma"/>
                <a:ea typeface="Tahoma"/>
                <a:cs typeface="Tahoma"/>
                <a:sym typeface="Tahoma"/>
              </a:rPr>
              <a:t>NARVÁEZ, L.; LAVELL, A. N.; ORTEGA, G. P. </a:t>
            </a:r>
            <a:r>
              <a:rPr lang="pt-BR" sz="2400" i="1" u="none" strike="noStrike" cap="none" dirty="0">
                <a:solidFill>
                  <a:schemeClr val="tx1"/>
                </a:solidFill>
                <a:latin typeface="Tahoma"/>
                <a:ea typeface="Tahoma"/>
                <a:cs typeface="Tahoma"/>
                <a:sym typeface="Tahoma"/>
              </a:rPr>
              <a:t>La </a:t>
            </a:r>
            <a:r>
              <a:rPr lang="pt-BR" sz="2400" i="1" u="none" strike="noStrike" cap="none" dirty="0" err="1">
                <a:solidFill>
                  <a:schemeClr val="tx1"/>
                </a:solidFill>
                <a:latin typeface="Tahoma"/>
                <a:ea typeface="Tahoma"/>
                <a:cs typeface="Tahoma"/>
                <a:sym typeface="Tahoma"/>
              </a:rPr>
              <a:t>gestión</a:t>
            </a:r>
            <a:r>
              <a:rPr lang="pt-BR" sz="2400" i="1" u="none" strike="noStrike" cap="none" dirty="0">
                <a:solidFill>
                  <a:schemeClr val="tx1"/>
                </a:solidFill>
                <a:latin typeface="Tahoma"/>
                <a:ea typeface="Tahoma"/>
                <a:cs typeface="Tahoma"/>
                <a:sym typeface="Tahoma"/>
              </a:rPr>
              <a:t> del </a:t>
            </a:r>
            <a:r>
              <a:rPr lang="pt-BR" sz="2400" i="1" u="none" strike="noStrike" cap="none" dirty="0" err="1">
                <a:solidFill>
                  <a:schemeClr val="tx1"/>
                </a:solidFill>
                <a:latin typeface="Tahoma"/>
                <a:ea typeface="Tahoma"/>
                <a:cs typeface="Tahoma"/>
                <a:sym typeface="Tahoma"/>
              </a:rPr>
              <a:t>riesgo</a:t>
            </a:r>
            <a:r>
              <a:rPr lang="pt-BR" sz="2400" i="1" u="none" strike="noStrike" cap="none" dirty="0">
                <a:solidFill>
                  <a:schemeClr val="tx1"/>
                </a:solidFill>
                <a:latin typeface="Tahoma"/>
                <a:ea typeface="Tahoma"/>
                <a:cs typeface="Tahoma"/>
                <a:sym typeface="Tahoma"/>
              </a:rPr>
              <a:t> de desastres</a:t>
            </a:r>
            <a:r>
              <a:rPr lang="pt-BR" sz="2400" i="0" u="none" strike="noStrike" cap="none" dirty="0">
                <a:solidFill>
                  <a:schemeClr val="tx1"/>
                </a:solidFill>
                <a:latin typeface="Tahoma"/>
                <a:ea typeface="Tahoma"/>
                <a:cs typeface="Tahoma"/>
                <a:sym typeface="Tahoma"/>
              </a:rPr>
              <a:t>: un enfoque basado en </a:t>
            </a:r>
            <a:r>
              <a:rPr lang="pt-BR" sz="2400" i="0" u="none" strike="noStrike" cap="none" dirty="0" smtClean="0">
                <a:solidFill>
                  <a:schemeClr val="tx1"/>
                </a:solidFill>
                <a:latin typeface="Tahoma"/>
                <a:ea typeface="Tahoma"/>
                <a:cs typeface="Tahoma"/>
                <a:sym typeface="Tahoma"/>
              </a:rPr>
              <a:t>procesos</a:t>
            </a:r>
            <a:r>
              <a:rPr lang="pt-BR" sz="2400" i="0" u="none" strike="noStrike" cap="none" dirty="0">
                <a:solidFill>
                  <a:schemeClr val="tx1"/>
                </a:solidFill>
                <a:latin typeface="Tahoma"/>
                <a:ea typeface="Tahoma"/>
                <a:cs typeface="Tahoma"/>
                <a:sym typeface="Tahoma"/>
              </a:rPr>
              <a:t>. Lima: Secretaria General de La </a:t>
            </a:r>
            <a:r>
              <a:rPr lang="pt-BR" sz="2400" i="0" u="none" strike="noStrike" cap="none" dirty="0" err="1">
                <a:solidFill>
                  <a:schemeClr val="tx1"/>
                </a:solidFill>
                <a:latin typeface="Tahoma"/>
                <a:ea typeface="Tahoma"/>
                <a:cs typeface="Tahoma"/>
                <a:sym typeface="Tahoma"/>
              </a:rPr>
              <a:t>Comunidad</a:t>
            </a:r>
            <a:r>
              <a:rPr lang="pt-BR" sz="2400" i="0" u="none" strike="noStrike" cap="none" dirty="0">
                <a:solidFill>
                  <a:schemeClr val="tx1"/>
                </a:solidFill>
                <a:latin typeface="Tahoma"/>
                <a:ea typeface="Tahoma"/>
                <a:cs typeface="Tahoma"/>
                <a:sym typeface="Tahoma"/>
              </a:rPr>
              <a:t> Andina, 2009</a:t>
            </a:r>
            <a:r>
              <a:rPr lang="pt-BR" sz="2400" i="0" u="none" strike="noStrike" cap="none" dirty="0">
                <a:solidFill>
                  <a:schemeClr val="tx1"/>
                </a:solidFill>
                <a:sym typeface="Arial"/>
              </a:rPr>
              <a:t>. </a:t>
            </a:r>
            <a:r>
              <a:rPr lang="pt-BR" sz="2400" i="0" u="none" strike="noStrike" cap="none" dirty="0">
                <a:solidFill>
                  <a:schemeClr val="tx1"/>
                </a:solidFill>
                <a:latin typeface="Tahoma"/>
                <a:ea typeface="Tahoma"/>
                <a:cs typeface="Tahoma"/>
                <a:sym typeface="Tahoma"/>
              </a:rPr>
              <a:t> </a:t>
            </a:r>
            <a:endParaRPr dirty="0">
              <a:solidFill>
                <a:schemeClr val="tx1"/>
              </a:solidFill>
            </a:endParaRPr>
          </a:p>
          <a:p>
            <a:pPr marL="0" marR="0" lvl="0" indent="0" algn="l" rtl="0">
              <a:lnSpc>
                <a:spcPct val="100000"/>
              </a:lnSpc>
              <a:spcBef>
                <a:spcPts val="0"/>
              </a:spcBef>
              <a:spcAft>
                <a:spcPts val="0"/>
              </a:spcAft>
              <a:buNone/>
            </a:pPr>
            <a:endParaRPr sz="2400" b="1" dirty="0">
              <a:solidFill>
                <a:schemeClr val="tx1"/>
              </a:solidFill>
              <a:latin typeface="Tahoma"/>
              <a:ea typeface="Tahoma"/>
              <a:cs typeface="Tahoma"/>
              <a:sym typeface="Tahoma"/>
            </a:endParaRPr>
          </a:p>
          <a:p>
            <a:pPr marL="0" marR="0" lvl="0" indent="0" algn="l" rtl="0">
              <a:lnSpc>
                <a:spcPct val="100000"/>
              </a:lnSpc>
              <a:spcBef>
                <a:spcPts val="0"/>
              </a:spcBef>
              <a:spcAft>
                <a:spcPts val="0"/>
              </a:spcAft>
              <a:buNone/>
            </a:pPr>
            <a:r>
              <a:rPr lang="pt-BR" sz="2400" dirty="0">
                <a:solidFill>
                  <a:schemeClr val="tx1"/>
                </a:solidFill>
                <a:latin typeface="Tahoma"/>
                <a:ea typeface="Tahoma"/>
                <a:cs typeface="Tahoma"/>
                <a:sym typeface="Tahoma"/>
              </a:rPr>
              <a:t>FREITAS, </a:t>
            </a:r>
            <a:r>
              <a:rPr lang="pt-BR" sz="2400" dirty="0" smtClean="0">
                <a:solidFill>
                  <a:schemeClr val="tx1"/>
                </a:solidFill>
                <a:latin typeface="Tahoma"/>
                <a:ea typeface="Tahoma"/>
                <a:cs typeface="Tahoma"/>
                <a:sym typeface="Tahoma"/>
              </a:rPr>
              <a:t>C. M. de</a:t>
            </a:r>
            <a:r>
              <a:rPr lang="pt-BR" sz="2400" dirty="0">
                <a:solidFill>
                  <a:schemeClr val="tx1"/>
                </a:solidFill>
                <a:latin typeface="Tahoma"/>
                <a:ea typeface="Tahoma"/>
                <a:cs typeface="Tahoma"/>
                <a:sym typeface="Tahoma"/>
              </a:rPr>
              <a:t>; MAZOTO, </a:t>
            </a:r>
            <a:r>
              <a:rPr lang="pt-BR" sz="2400" dirty="0" smtClean="0">
                <a:solidFill>
                  <a:schemeClr val="tx1"/>
                </a:solidFill>
                <a:latin typeface="Tahoma"/>
                <a:ea typeface="Tahoma"/>
                <a:cs typeface="Tahoma"/>
                <a:sym typeface="Tahoma"/>
              </a:rPr>
              <a:t>M. L.; </a:t>
            </a:r>
            <a:r>
              <a:rPr lang="pt-BR" sz="2400" dirty="0">
                <a:solidFill>
                  <a:schemeClr val="tx1"/>
                </a:solidFill>
                <a:latin typeface="Tahoma"/>
                <a:ea typeface="Tahoma"/>
                <a:cs typeface="Tahoma"/>
                <a:sym typeface="Tahoma"/>
              </a:rPr>
              <a:t>ROCHA,  </a:t>
            </a:r>
            <a:r>
              <a:rPr lang="pt-BR" sz="2400" dirty="0" smtClean="0">
                <a:solidFill>
                  <a:schemeClr val="tx1"/>
                </a:solidFill>
                <a:latin typeface="Tahoma"/>
                <a:ea typeface="Tahoma"/>
                <a:cs typeface="Tahoma"/>
                <a:sym typeface="Tahoma"/>
              </a:rPr>
              <a:t>V. da</a:t>
            </a:r>
            <a:r>
              <a:rPr lang="pt-BR" sz="2400" dirty="0">
                <a:solidFill>
                  <a:schemeClr val="tx1"/>
                </a:solidFill>
                <a:latin typeface="Tahoma"/>
                <a:ea typeface="Tahoma"/>
                <a:cs typeface="Tahoma"/>
                <a:sym typeface="Tahoma"/>
              </a:rPr>
              <a:t>. </a:t>
            </a:r>
            <a:r>
              <a:rPr lang="pt-BR" sz="2400" i="1" dirty="0">
                <a:solidFill>
                  <a:schemeClr val="tx1"/>
                </a:solidFill>
                <a:latin typeface="Tahoma"/>
                <a:ea typeface="Tahoma"/>
                <a:cs typeface="Tahoma"/>
                <a:sym typeface="Tahoma"/>
              </a:rPr>
              <a:t>Guia de preparação e respostas do setor saúde aos desastres</a:t>
            </a:r>
            <a:r>
              <a:rPr lang="pt-BR" sz="2400" dirty="0">
                <a:solidFill>
                  <a:schemeClr val="tx1"/>
                </a:solidFill>
                <a:latin typeface="Tahoma"/>
                <a:ea typeface="Tahoma"/>
                <a:cs typeface="Tahoma"/>
                <a:sym typeface="Tahoma"/>
              </a:rPr>
              <a:t>. Rio de Janeiro: Fiocruz/Secretaria de Vigilância em Saúde, 2018.</a:t>
            </a:r>
            <a:endParaRPr sz="2400" dirty="0">
              <a:solidFill>
                <a:schemeClr val="tx1"/>
              </a:solidFill>
              <a:latin typeface="Tahoma"/>
              <a:ea typeface="Tahoma"/>
              <a:cs typeface="Tahoma"/>
              <a:sym typeface="Tahoma"/>
            </a:endParaRPr>
          </a:p>
          <a:p>
            <a:pPr marL="0" marR="0" lvl="0" indent="0" algn="l" rtl="0">
              <a:lnSpc>
                <a:spcPct val="100000"/>
              </a:lnSpc>
              <a:spcBef>
                <a:spcPts val="0"/>
              </a:spcBef>
              <a:spcAft>
                <a:spcPts val="0"/>
              </a:spcAft>
              <a:buNone/>
            </a:pPr>
            <a:endParaRPr sz="2400" b="1" i="0" u="none" strike="noStrike" cap="none" dirty="0">
              <a:solidFill>
                <a:srgbClr val="262626"/>
              </a:solidFill>
              <a:latin typeface="Tahoma"/>
              <a:ea typeface="Tahoma"/>
              <a:cs typeface="Tahoma"/>
              <a:sym typeface="Tahoma"/>
            </a:endParaRPr>
          </a:p>
          <a:p>
            <a:pPr marL="0" marR="0" lvl="0" indent="0" algn="l" rtl="0">
              <a:lnSpc>
                <a:spcPct val="100000"/>
              </a:lnSpc>
              <a:spcBef>
                <a:spcPts val="0"/>
              </a:spcBef>
              <a:spcAft>
                <a:spcPts val="0"/>
              </a:spcAft>
              <a:buNone/>
            </a:pPr>
            <a:endParaRPr sz="2400" b="1" i="0" u="none" strike="noStrike" cap="none" dirty="0">
              <a:solidFill>
                <a:srgbClr val="262626"/>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400"/>
              <a:buFont typeface="Arial"/>
              <a:buNone/>
            </a:pPr>
            <a:endParaRPr sz="2400" b="1" i="0" u="none" strike="noStrike" cap="none" dirty="0">
              <a:solidFill>
                <a:srgbClr val="293843"/>
              </a:solidFill>
              <a:latin typeface="Tahoma"/>
              <a:ea typeface="Tahoma"/>
              <a:cs typeface="Tahoma"/>
              <a:sym typeface="Tahom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61"/>
                                        </p:tgtEl>
                                        <p:attrNameLst>
                                          <p:attrName>style.visibility</p:attrName>
                                        </p:attrNameLst>
                                      </p:cBhvr>
                                      <p:to>
                                        <p:strVal val="visible"/>
                                      </p:to>
                                    </p:set>
                                    <p:animEffect transition="in" filter="fade">
                                      <p:cBhvr>
                                        <p:cTn id="7" dur="1000"/>
                                        <p:tgtEl>
                                          <p:spTgt spid="3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pic>
        <p:nvPicPr>
          <p:cNvPr id="6" name="Imagem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19" name="Google Shape;119;p16"/>
          <p:cNvSpPr txBox="1"/>
          <p:nvPr/>
        </p:nvSpPr>
        <p:spPr>
          <a:xfrm>
            <a:off x="2098675" y="532631"/>
            <a:ext cx="8652452" cy="6006713"/>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6000"/>
              <a:buFont typeface="Arial"/>
              <a:buNone/>
            </a:pPr>
            <a:endParaRPr sz="6000" b="1" i="0" u="none" strike="noStrike" cap="none" dirty="0">
              <a:solidFill>
                <a:srgbClr val="293843"/>
              </a:solidFill>
              <a:latin typeface="Tahoma"/>
              <a:ea typeface="Tahoma"/>
              <a:cs typeface="Tahoma"/>
              <a:sym typeface="Tahoma"/>
            </a:endParaRPr>
          </a:p>
          <a:p>
            <a:pPr marL="0" marR="0" lvl="0" indent="0" algn="ctr" rtl="0">
              <a:lnSpc>
                <a:spcPct val="100000"/>
              </a:lnSpc>
              <a:spcBef>
                <a:spcPts val="0"/>
              </a:spcBef>
              <a:spcAft>
                <a:spcPts val="0"/>
              </a:spcAft>
              <a:buClr>
                <a:srgbClr val="000000"/>
              </a:buClr>
              <a:buSzPts val="6000"/>
              <a:buFont typeface="Arial"/>
              <a:buNone/>
            </a:pPr>
            <a:r>
              <a:rPr lang="pt-BR" sz="6000" b="1" i="0" u="none" strike="noStrike" cap="none" dirty="0">
                <a:solidFill>
                  <a:srgbClr val="293843"/>
                </a:solidFill>
                <a:latin typeface="Tahoma"/>
                <a:ea typeface="Tahoma"/>
                <a:cs typeface="Tahoma"/>
                <a:sym typeface="Tahoma"/>
              </a:rPr>
              <a:t>2</a:t>
            </a:r>
            <a:endParaRPr sz="1400" b="0" i="0" u="none" strike="noStrike" cap="none" dirty="0">
              <a:solidFill>
                <a:srgbClr val="000000"/>
              </a:solidFill>
              <a:latin typeface="Arial"/>
              <a:ea typeface="Arial"/>
              <a:cs typeface="Arial"/>
              <a:sym typeface="Arial"/>
            </a:endParaRPr>
          </a:p>
          <a:p>
            <a:pPr marL="0" marR="0" lvl="0" indent="0" algn="ctr" rtl="0">
              <a:lnSpc>
                <a:spcPct val="120000"/>
              </a:lnSpc>
              <a:spcBef>
                <a:spcPts val="0"/>
              </a:spcBef>
              <a:spcAft>
                <a:spcPts val="0"/>
              </a:spcAft>
              <a:buClr>
                <a:srgbClr val="000000"/>
              </a:buClr>
              <a:buSzPts val="2400"/>
              <a:buFont typeface="Arial"/>
              <a:buNone/>
            </a:pPr>
            <a:endParaRPr sz="2400" b="1" i="0" u="none" strike="noStrike" cap="none" dirty="0">
              <a:solidFill>
                <a:srgbClr val="293843"/>
              </a:solidFill>
              <a:latin typeface="Tahoma"/>
              <a:ea typeface="Tahoma"/>
              <a:cs typeface="Tahoma"/>
              <a:sym typeface="Tahoma"/>
            </a:endParaRPr>
          </a:p>
          <a:p>
            <a:pPr marL="0" marR="0" lvl="0" indent="0" algn="just" rtl="0">
              <a:lnSpc>
                <a:spcPct val="120000"/>
              </a:lnSpc>
              <a:spcBef>
                <a:spcPts val="0"/>
              </a:spcBef>
              <a:spcAft>
                <a:spcPts val="0"/>
              </a:spcAft>
              <a:buClr>
                <a:srgbClr val="000000"/>
              </a:buClr>
              <a:buSzPts val="2400"/>
              <a:buFont typeface="Arial"/>
              <a:buNone/>
            </a:pPr>
            <a:r>
              <a:rPr lang="pt-BR" sz="2400" b="1" i="0" u="none" strike="noStrike" cap="none" dirty="0">
                <a:solidFill>
                  <a:srgbClr val="293843"/>
                </a:solidFill>
                <a:latin typeface="Tahoma"/>
                <a:ea typeface="Tahoma"/>
                <a:cs typeface="Tahoma"/>
                <a:sym typeface="Tahoma"/>
              </a:rPr>
              <a:t>Processos relacionados aos ciclos da </a:t>
            </a:r>
            <a:r>
              <a:rPr lang="pt-BR" sz="2400" b="1" i="0" u="none" strike="noStrike" cap="none" dirty="0">
                <a:solidFill>
                  <a:srgbClr val="C55A11"/>
                </a:solidFill>
                <a:latin typeface="Tahoma"/>
                <a:ea typeface="Tahoma"/>
                <a:cs typeface="Tahoma"/>
                <a:sym typeface="Tahoma"/>
              </a:rPr>
              <a:t>natureza</a:t>
            </a:r>
            <a:r>
              <a:rPr lang="pt-BR" sz="2400" b="1" i="0" u="none" strike="noStrike" cap="none" dirty="0">
                <a:solidFill>
                  <a:srgbClr val="C00000"/>
                </a:solidFill>
                <a:latin typeface="Tahoma"/>
                <a:ea typeface="Tahoma"/>
                <a:cs typeface="Tahoma"/>
                <a:sym typeface="Tahoma"/>
              </a:rPr>
              <a:t> </a:t>
            </a:r>
            <a:r>
              <a:rPr lang="pt-BR" sz="2400" b="1" i="0" u="none" strike="noStrike" cap="none" dirty="0">
                <a:solidFill>
                  <a:srgbClr val="293843"/>
                </a:solidFill>
                <a:latin typeface="Tahoma"/>
                <a:ea typeface="Tahoma"/>
                <a:cs typeface="Tahoma"/>
                <a:sym typeface="Tahoma"/>
              </a:rPr>
              <a:t>(clima, águas, vetores, vírus e bactérias, entre outros);  aos ciclos </a:t>
            </a:r>
            <a:r>
              <a:rPr lang="pt-BR" sz="2400" b="1" i="0" u="none" strike="noStrike" cap="none" dirty="0">
                <a:solidFill>
                  <a:srgbClr val="C55A11"/>
                </a:solidFill>
                <a:latin typeface="Tahoma"/>
                <a:ea typeface="Tahoma"/>
                <a:cs typeface="Tahoma"/>
                <a:sym typeface="Tahoma"/>
              </a:rPr>
              <a:t>econômicos</a:t>
            </a:r>
            <a:r>
              <a:rPr lang="pt-BR" sz="2400" b="1" i="0" u="none" strike="noStrike" cap="none" dirty="0">
                <a:solidFill>
                  <a:srgbClr val="293843"/>
                </a:solidFill>
                <a:latin typeface="Tahoma"/>
                <a:ea typeface="Tahoma"/>
                <a:cs typeface="Tahoma"/>
                <a:sym typeface="Tahoma"/>
              </a:rPr>
              <a:t> (aumento da extração de minérios e petróleo; produção de energia nuclear e de produtos químicos; desmatamentos e ocupação de encostas e margens de rios, entre outros); e às mudanças </a:t>
            </a:r>
            <a:r>
              <a:rPr lang="pt-BR" sz="2400" b="1" i="0" u="none" strike="noStrike" cap="none" dirty="0">
                <a:solidFill>
                  <a:srgbClr val="C55A11"/>
                </a:solidFill>
                <a:latin typeface="Tahoma"/>
                <a:ea typeface="Tahoma"/>
                <a:cs typeface="Tahoma"/>
                <a:sym typeface="Tahoma"/>
              </a:rPr>
              <a:t>sociais </a:t>
            </a:r>
            <a:r>
              <a:rPr lang="pt-BR" sz="2400" b="1" i="0" u="none" strike="noStrike" cap="none" dirty="0">
                <a:solidFill>
                  <a:srgbClr val="293843"/>
                </a:solidFill>
                <a:latin typeface="Tahoma"/>
                <a:ea typeface="Tahoma"/>
                <a:cs typeface="Tahoma"/>
                <a:sym typeface="Tahoma"/>
              </a:rPr>
              <a:t>(redução e/ou precarização das políticas de saúde, assistência social, emprego e renda, crescimento das populações vulneráveis, entre outros), transformam nossos ambientes de vida e trabalho.</a:t>
            </a:r>
            <a:endParaRPr dirty="0"/>
          </a:p>
          <a:p>
            <a:pPr marL="0" marR="0" lvl="0" indent="0" algn="just" rtl="0">
              <a:lnSpc>
                <a:spcPct val="120000"/>
              </a:lnSpc>
              <a:spcBef>
                <a:spcPts val="0"/>
              </a:spcBef>
              <a:spcAft>
                <a:spcPts val="0"/>
              </a:spcAft>
              <a:buClr>
                <a:srgbClr val="000000"/>
              </a:buClr>
              <a:buSzPts val="2400"/>
              <a:buFont typeface="Arial"/>
              <a:buNone/>
            </a:pPr>
            <a:endParaRPr sz="2400" b="1" i="0" u="none" strike="noStrike" cap="none" dirty="0">
              <a:solidFill>
                <a:srgbClr val="293843"/>
              </a:solidFill>
              <a:latin typeface="Tahoma"/>
              <a:ea typeface="Tahoma"/>
              <a:cs typeface="Tahoma"/>
              <a:sym typeface="Tahoma"/>
            </a:endParaRPr>
          </a:p>
          <a:p>
            <a:pPr marL="0" marR="0" lvl="0" indent="0" algn="just" rtl="0">
              <a:lnSpc>
                <a:spcPct val="12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19"/>
                                        </p:tgtEl>
                                        <p:attrNameLst>
                                          <p:attrName>style.visibility</p:attrName>
                                        </p:attrNameLst>
                                      </p:cBhvr>
                                      <p:to>
                                        <p:strVal val="visible"/>
                                      </p:to>
                                    </p:set>
                                    <p:animEffect transition="in" filter="fade">
                                      <p:cBhvr>
                                        <p:cTn id="7" dur="10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pic>
        <p:nvPicPr>
          <p:cNvPr id="8" name="Imagem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27" name="Google Shape;127;p17"/>
          <p:cNvGrpSpPr>
            <a:grpSpLocks/>
          </p:cNvGrpSpPr>
          <p:nvPr/>
        </p:nvGrpSpPr>
        <p:grpSpPr>
          <a:xfrm>
            <a:off x="3320157" y="182881"/>
            <a:ext cx="8652387" cy="6490764"/>
            <a:chOff x="3320157" y="182881"/>
            <a:chExt cx="8652387" cy="6490764"/>
          </a:xfrm>
        </p:grpSpPr>
        <p:pic>
          <p:nvPicPr>
            <p:cNvPr id="128" name="Google Shape;128;p17"/>
            <p:cNvPicPr preferRelativeResize="0"/>
            <p:nvPr/>
          </p:nvPicPr>
          <p:blipFill rotWithShape="1">
            <a:blip r:embed="rId4">
              <a:alphaModFix/>
            </a:blip>
            <a:srcRect t="-22"/>
            <a:stretch/>
          </p:blipFill>
          <p:spPr>
            <a:xfrm>
              <a:off x="3320157" y="182881"/>
              <a:ext cx="8652387" cy="6490764"/>
            </a:xfrm>
            <a:prstGeom prst="rect">
              <a:avLst/>
            </a:prstGeom>
            <a:noFill/>
            <a:ln>
              <a:noFill/>
            </a:ln>
          </p:spPr>
        </p:pic>
        <p:sp>
          <p:nvSpPr>
            <p:cNvPr id="129" name="Google Shape;129;p17"/>
            <p:cNvSpPr/>
            <p:nvPr/>
          </p:nvSpPr>
          <p:spPr>
            <a:xfrm>
              <a:off x="5303520" y="6370320"/>
              <a:ext cx="4034444" cy="257605"/>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pt-BR" sz="1100" b="0" i="0" u="none" strike="noStrike" cap="none">
                  <a:solidFill>
                    <a:schemeClr val="dk1"/>
                  </a:solidFill>
                  <a:latin typeface="Calibri"/>
                  <a:ea typeface="Calibri"/>
                  <a:cs typeface="Calibri"/>
                  <a:sym typeface="Calibri"/>
                </a:rPr>
                <a:t>Fonte: Adaptado de Nar</a:t>
              </a:r>
              <a:r>
                <a:rPr lang="pt-BR" sz="1100">
                  <a:solidFill>
                    <a:schemeClr val="dk1"/>
                  </a:solidFill>
                  <a:latin typeface="Calibri"/>
                  <a:ea typeface="Calibri"/>
                  <a:cs typeface="Calibri"/>
                  <a:sym typeface="Calibri"/>
                </a:rPr>
                <a:t>v</a:t>
              </a:r>
              <a:r>
                <a:rPr lang="pt-BR" sz="1100" b="0" i="0" u="none" strike="noStrike" cap="none">
                  <a:solidFill>
                    <a:schemeClr val="dk1"/>
                  </a:solidFill>
                  <a:latin typeface="Calibri"/>
                  <a:ea typeface="Calibri"/>
                  <a:cs typeface="Calibri"/>
                  <a:sym typeface="Calibri"/>
                </a:rPr>
                <a:t>áez; Lavell; Ortega (2009).</a:t>
              </a:r>
              <a:endParaRPr/>
            </a:p>
          </p:txBody>
        </p:sp>
      </p:grpSp>
      <p:sp>
        <p:nvSpPr>
          <p:cNvPr id="2" name="CaixaDeTexto 1"/>
          <p:cNvSpPr txBox="1"/>
          <p:nvPr/>
        </p:nvSpPr>
        <p:spPr>
          <a:xfrm>
            <a:off x="4024717" y="414275"/>
            <a:ext cx="6233980" cy="338554"/>
          </a:xfrm>
          <a:prstGeom prst="rect">
            <a:avLst/>
          </a:prstGeom>
          <a:solidFill>
            <a:schemeClr val="bg1"/>
          </a:solidFill>
        </p:spPr>
        <p:txBody>
          <a:bodyPr wrap="square" rtlCol="0">
            <a:spAutoFit/>
          </a:bodyPr>
          <a:lstStyle/>
          <a:p>
            <a:pPr algn="ctr"/>
            <a:r>
              <a:rPr lang="pt-BR" sz="1600" b="1" dirty="0"/>
              <a:t>Figura 1 </a:t>
            </a:r>
            <a:r>
              <a:rPr lang="pt-BR" sz="1600" b="1" dirty="0" smtClean="0"/>
              <a:t>– A configuração do risco atual e do risco futuro</a:t>
            </a:r>
            <a:endParaRPr lang="pt-BR" sz="1600" b="1"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pic>
        <p:nvPicPr>
          <p:cNvPr id="6" name="Imagem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37" name="Google Shape;137;p18"/>
          <p:cNvSpPr txBox="1"/>
          <p:nvPr/>
        </p:nvSpPr>
        <p:spPr>
          <a:xfrm>
            <a:off x="2116604" y="609600"/>
            <a:ext cx="8569325" cy="56388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6000"/>
              <a:buFont typeface="Arial"/>
              <a:buNone/>
            </a:pPr>
            <a:r>
              <a:rPr lang="pt-BR" sz="6000" b="1" i="0" u="none" strike="noStrike" cap="none" dirty="0">
                <a:solidFill>
                  <a:srgbClr val="293843"/>
                </a:solidFill>
                <a:latin typeface="Tahoma"/>
                <a:ea typeface="Tahoma"/>
                <a:cs typeface="Tahoma"/>
                <a:sym typeface="Tahoma"/>
              </a:rPr>
              <a:t>3</a:t>
            </a:r>
            <a:endParaRPr sz="14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400"/>
              <a:buFont typeface="Arial"/>
              <a:buNone/>
            </a:pPr>
            <a:endParaRPr sz="2400" b="1" i="0" u="none" strike="noStrike" cap="none" dirty="0">
              <a:solidFill>
                <a:srgbClr val="293843"/>
              </a:solidFill>
              <a:latin typeface="Tahoma"/>
              <a:ea typeface="Tahoma"/>
              <a:cs typeface="Tahoma"/>
              <a:sym typeface="Tahoma"/>
            </a:endParaRPr>
          </a:p>
          <a:p>
            <a:pPr marL="0" marR="0" lvl="0" indent="0" algn="just" rtl="0">
              <a:lnSpc>
                <a:spcPct val="120000"/>
              </a:lnSpc>
              <a:spcBef>
                <a:spcPts val="0"/>
              </a:spcBef>
              <a:spcAft>
                <a:spcPts val="0"/>
              </a:spcAft>
              <a:buClr>
                <a:srgbClr val="000000"/>
              </a:buClr>
              <a:buSzPts val="2400"/>
              <a:buFont typeface="Arial"/>
              <a:buNone/>
            </a:pPr>
            <a:r>
              <a:rPr lang="pt-BR" sz="2400" b="1" i="0" u="none" strike="noStrike" cap="none" dirty="0">
                <a:solidFill>
                  <a:srgbClr val="293843"/>
                </a:solidFill>
                <a:latin typeface="Tahoma"/>
                <a:ea typeface="Tahoma"/>
                <a:cs typeface="Tahoma"/>
                <a:sym typeface="Tahoma"/>
              </a:rPr>
              <a:t>Toda vez que um evento de origem física, química ou biológica se transforma em uma emergência ou desastre, ao mesmo tempo que </a:t>
            </a:r>
            <a:r>
              <a:rPr lang="pt-BR" sz="2400" b="1" i="0" u="none" strike="noStrike" cap="none" dirty="0">
                <a:solidFill>
                  <a:srgbClr val="C55A11"/>
                </a:solidFill>
                <a:latin typeface="Tahoma"/>
                <a:ea typeface="Tahoma"/>
                <a:cs typeface="Tahoma"/>
                <a:sym typeface="Tahoma"/>
              </a:rPr>
              <a:t>atualiza os cenários de riscos atuais e existentes</a:t>
            </a:r>
            <a:r>
              <a:rPr lang="pt-BR" sz="2400" b="1" i="0" u="none" strike="noStrike" cap="none" dirty="0">
                <a:solidFill>
                  <a:srgbClr val="293843"/>
                </a:solidFill>
                <a:latin typeface="Tahoma"/>
                <a:ea typeface="Tahoma"/>
                <a:cs typeface="Tahoma"/>
                <a:sym typeface="Tahoma"/>
              </a:rPr>
              <a:t>, pode também </a:t>
            </a:r>
            <a:r>
              <a:rPr lang="pt-BR" sz="2400" b="1" i="0" u="none" strike="noStrike" cap="none" dirty="0">
                <a:solidFill>
                  <a:srgbClr val="C55A11"/>
                </a:solidFill>
                <a:latin typeface="Tahoma"/>
                <a:ea typeface="Tahoma"/>
                <a:cs typeface="Tahoma"/>
                <a:sym typeface="Tahoma"/>
              </a:rPr>
              <a:t>produzir novos cenários de riscos futuros</a:t>
            </a:r>
            <a:r>
              <a:rPr lang="pt-BR" sz="2400" b="1" i="0" u="none" strike="noStrike" cap="none" dirty="0">
                <a:solidFill>
                  <a:srgbClr val="293843"/>
                </a:solidFill>
                <a:latin typeface="Tahoma"/>
                <a:ea typeface="Tahoma"/>
                <a:cs typeface="Tahoma"/>
                <a:sym typeface="Tahoma"/>
              </a:rPr>
              <a:t>.</a:t>
            </a:r>
            <a:endParaRPr sz="1400" b="0" i="0" u="none" strike="noStrike" cap="none" dirty="0">
              <a:solidFill>
                <a:srgbClr val="000000"/>
              </a:solidFill>
              <a:latin typeface="Arial"/>
              <a:ea typeface="Arial"/>
              <a:cs typeface="Arial"/>
              <a:sym typeface="Arial"/>
            </a:endParaRPr>
          </a:p>
          <a:p>
            <a:pPr marL="0" marR="0" lvl="0" indent="0" algn="just" rtl="0">
              <a:lnSpc>
                <a:spcPct val="120000"/>
              </a:lnSpc>
              <a:spcBef>
                <a:spcPts val="0"/>
              </a:spcBef>
              <a:spcAft>
                <a:spcPts val="0"/>
              </a:spcAft>
              <a:buClr>
                <a:srgbClr val="000000"/>
              </a:buClr>
              <a:buSzPts val="2400"/>
              <a:buFont typeface="Arial"/>
              <a:buNone/>
            </a:pPr>
            <a:endParaRPr sz="2400" b="1" i="0" u="none" strike="noStrike" cap="none" dirty="0">
              <a:solidFill>
                <a:srgbClr val="293843"/>
              </a:solidFill>
              <a:latin typeface="Tahoma"/>
              <a:ea typeface="Tahoma"/>
              <a:cs typeface="Tahoma"/>
              <a:sym typeface="Tahoma"/>
            </a:endParaRPr>
          </a:p>
          <a:p>
            <a:pPr marL="0" marR="0" lvl="0" indent="0" algn="just" rtl="0">
              <a:lnSpc>
                <a:spcPct val="120000"/>
              </a:lnSpc>
              <a:spcBef>
                <a:spcPts val="0"/>
              </a:spcBef>
              <a:spcAft>
                <a:spcPts val="0"/>
              </a:spcAft>
              <a:buClr>
                <a:srgbClr val="000000"/>
              </a:buClr>
              <a:buSzPts val="2400"/>
              <a:buFont typeface="Arial"/>
              <a:buNone/>
            </a:pPr>
            <a:r>
              <a:rPr lang="pt-BR" sz="2400" b="1" i="0" u="none" strike="noStrike" cap="none" dirty="0">
                <a:solidFill>
                  <a:srgbClr val="293843"/>
                </a:solidFill>
                <a:latin typeface="Tahoma"/>
                <a:ea typeface="Tahoma"/>
                <a:cs typeface="Tahoma"/>
                <a:sym typeface="Tahoma"/>
              </a:rPr>
              <a:t>É uma </a:t>
            </a:r>
            <a:r>
              <a:rPr lang="pt-BR" sz="2400" b="1" i="0" u="none" strike="noStrike" cap="none" dirty="0">
                <a:solidFill>
                  <a:srgbClr val="C55A11"/>
                </a:solidFill>
                <a:latin typeface="Tahoma"/>
                <a:ea typeface="Tahoma"/>
                <a:cs typeface="Tahoma"/>
                <a:sym typeface="Tahoma"/>
              </a:rPr>
              <a:t>função essencial da saúde pública adotar um enfoque integral com relação aos efeitos</a:t>
            </a:r>
            <a:r>
              <a:rPr lang="pt-BR" sz="2400" b="1" i="0" u="none" strike="noStrike" cap="none" dirty="0">
                <a:solidFill>
                  <a:srgbClr val="FF0000"/>
                </a:solidFill>
                <a:latin typeface="Tahoma"/>
                <a:ea typeface="Tahoma"/>
                <a:cs typeface="Tahoma"/>
                <a:sym typeface="Tahoma"/>
              </a:rPr>
              <a:t> </a:t>
            </a:r>
            <a:r>
              <a:rPr lang="pt-BR" sz="2400" b="1" i="0" u="none" strike="noStrike" cap="none" dirty="0">
                <a:solidFill>
                  <a:srgbClr val="293843"/>
                </a:solidFill>
                <a:latin typeface="Tahoma"/>
                <a:ea typeface="Tahoma"/>
                <a:cs typeface="Tahoma"/>
                <a:sym typeface="Tahoma"/>
              </a:rPr>
              <a:t>(atuais e futuros) </a:t>
            </a:r>
            <a:r>
              <a:rPr lang="pt-BR" sz="2400" b="1" i="0" u="none" strike="noStrike" cap="none" dirty="0">
                <a:solidFill>
                  <a:srgbClr val="C55A11"/>
                </a:solidFill>
                <a:latin typeface="Tahoma"/>
                <a:ea typeface="Tahoma"/>
                <a:cs typeface="Tahoma"/>
                <a:sym typeface="Tahoma"/>
              </a:rPr>
              <a:t>e as causas</a:t>
            </a:r>
            <a:r>
              <a:rPr lang="pt-BR" sz="2400" b="1" i="0" u="none" strike="noStrike" cap="none" dirty="0">
                <a:solidFill>
                  <a:srgbClr val="293843"/>
                </a:solidFill>
                <a:latin typeface="Tahoma"/>
                <a:ea typeface="Tahoma"/>
                <a:cs typeface="Tahoma"/>
                <a:sym typeface="Tahoma"/>
              </a:rPr>
              <a:t>, sejam relacionadas aos ciclos da natureza ou também às políticas sociais e econômicas. </a:t>
            </a:r>
            <a:endParaRPr sz="1400" b="0" i="0" u="none" strike="noStrike" cap="none" dirty="0">
              <a:solidFill>
                <a:srgbClr val="000000"/>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37"/>
                                        </p:tgtEl>
                                        <p:attrNameLst>
                                          <p:attrName>style.visibility</p:attrName>
                                        </p:attrNameLst>
                                      </p:cBhvr>
                                      <p:to>
                                        <p:strVal val="visible"/>
                                      </p:to>
                                    </p:set>
                                    <p:animEffect transition="in" filter="fade">
                                      <p:cBhvr>
                                        <p:cTn id="7" dur="1000"/>
                                        <p:tgtEl>
                                          <p:spTgt spid="1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pic>
        <p:nvPicPr>
          <p:cNvPr id="8" name="Imagem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45" name="Google Shape;145;p19"/>
          <p:cNvGrpSpPr/>
          <p:nvPr/>
        </p:nvGrpSpPr>
        <p:grpSpPr>
          <a:xfrm>
            <a:off x="2838249" y="313509"/>
            <a:ext cx="8339189" cy="6242687"/>
            <a:chOff x="2838249" y="313509"/>
            <a:chExt cx="8339189" cy="6242687"/>
          </a:xfrm>
        </p:grpSpPr>
        <p:pic>
          <p:nvPicPr>
            <p:cNvPr id="146" name="Google Shape;146;p19"/>
            <p:cNvPicPr preferRelativeResize="0"/>
            <p:nvPr/>
          </p:nvPicPr>
          <p:blipFill rotWithShape="1">
            <a:blip r:embed="rId4">
              <a:alphaModFix/>
            </a:blip>
            <a:srcRect t="187"/>
            <a:stretch/>
          </p:blipFill>
          <p:spPr>
            <a:xfrm>
              <a:off x="2838249" y="313509"/>
              <a:ext cx="8339189" cy="6242687"/>
            </a:xfrm>
            <a:prstGeom prst="rect">
              <a:avLst/>
            </a:prstGeom>
            <a:noFill/>
            <a:ln>
              <a:noFill/>
            </a:ln>
          </p:spPr>
        </p:pic>
        <p:sp>
          <p:nvSpPr>
            <p:cNvPr id="147" name="Google Shape;147;p19"/>
            <p:cNvSpPr/>
            <p:nvPr/>
          </p:nvSpPr>
          <p:spPr>
            <a:xfrm>
              <a:off x="5200997" y="6215826"/>
              <a:ext cx="4524894" cy="257605"/>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100" b="0" i="0" u="none" strike="noStrike" cap="none">
                <a:solidFill>
                  <a:schemeClr val="dk1"/>
                </a:solidFill>
                <a:latin typeface="Calibri"/>
                <a:ea typeface="Calibri"/>
                <a:cs typeface="Calibri"/>
                <a:sym typeface="Calibri"/>
              </a:endParaRPr>
            </a:p>
            <a:p>
              <a:pPr marL="0" marR="0" lvl="0" indent="0" algn="ctr" rtl="0">
                <a:lnSpc>
                  <a:spcPct val="100000"/>
                </a:lnSpc>
                <a:spcBef>
                  <a:spcPts val="0"/>
                </a:spcBef>
                <a:spcAft>
                  <a:spcPts val="0"/>
                </a:spcAft>
                <a:buNone/>
              </a:pPr>
              <a:r>
                <a:rPr lang="pt-BR" sz="1100" b="0" i="0" u="none" strike="noStrike" cap="none">
                  <a:solidFill>
                    <a:schemeClr val="dk1"/>
                  </a:solidFill>
                  <a:latin typeface="Calibri"/>
                  <a:ea typeface="Calibri"/>
                  <a:cs typeface="Calibri"/>
                  <a:sym typeface="Calibri"/>
                </a:rPr>
                <a:t>Fonte: Adaptado de Nar</a:t>
              </a:r>
              <a:r>
                <a:rPr lang="pt-BR" sz="1100">
                  <a:solidFill>
                    <a:schemeClr val="dk1"/>
                  </a:solidFill>
                  <a:latin typeface="Calibri"/>
                  <a:ea typeface="Calibri"/>
                  <a:cs typeface="Calibri"/>
                  <a:sym typeface="Calibri"/>
                </a:rPr>
                <a:t>v</a:t>
              </a:r>
              <a:r>
                <a:rPr lang="pt-BR" sz="1100" b="0" i="0" u="none" strike="noStrike" cap="none">
                  <a:solidFill>
                    <a:schemeClr val="dk1"/>
                  </a:solidFill>
                  <a:latin typeface="Calibri"/>
                  <a:ea typeface="Calibri"/>
                  <a:cs typeface="Calibri"/>
                  <a:sym typeface="Calibri"/>
                </a:rPr>
                <a:t>áez; Lavell; Ortega (2009).</a:t>
              </a:r>
              <a:endParaRPr/>
            </a:p>
            <a:p>
              <a:pPr marL="0" marR="0" lvl="0" indent="0" algn="ctr" rtl="0">
                <a:lnSpc>
                  <a:spcPct val="100000"/>
                </a:lnSpc>
                <a:spcBef>
                  <a:spcPts val="0"/>
                </a:spcBef>
                <a:spcAft>
                  <a:spcPts val="0"/>
                </a:spcAft>
                <a:buNone/>
              </a:pPr>
              <a:endParaRPr sz="1100" b="0" i="0" u="none" strike="noStrike" cap="none">
                <a:solidFill>
                  <a:schemeClr val="dk1"/>
                </a:solidFill>
                <a:latin typeface="Calibri"/>
                <a:ea typeface="Calibri"/>
                <a:cs typeface="Calibri"/>
                <a:sym typeface="Calibri"/>
              </a:endParaRPr>
            </a:p>
          </p:txBody>
        </p:sp>
      </p:grpSp>
      <p:sp>
        <p:nvSpPr>
          <p:cNvPr id="2" name="CaixaDeTexto 1"/>
          <p:cNvSpPr txBox="1"/>
          <p:nvPr/>
        </p:nvSpPr>
        <p:spPr>
          <a:xfrm>
            <a:off x="3770812" y="499925"/>
            <a:ext cx="4389120" cy="338554"/>
          </a:xfrm>
          <a:prstGeom prst="rect">
            <a:avLst/>
          </a:prstGeom>
          <a:solidFill>
            <a:schemeClr val="bg1"/>
          </a:solidFill>
        </p:spPr>
        <p:txBody>
          <a:bodyPr wrap="square" rtlCol="0">
            <a:spAutoFit/>
          </a:bodyPr>
          <a:lstStyle/>
          <a:p>
            <a:pPr algn="ctr"/>
            <a:r>
              <a:rPr lang="pt-BR" sz="1600" b="1" dirty="0" smtClean="0"/>
              <a:t>Figura </a:t>
            </a:r>
            <a:r>
              <a:rPr lang="pt-BR" sz="1600" b="1" dirty="0"/>
              <a:t>3 </a:t>
            </a:r>
            <a:r>
              <a:rPr lang="pt-BR" sz="1600" b="1" dirty="0" smtClean="0"/>
              <a:t>– A transformação do risco atual</a:t>
            </a:r>
            <a:endParaRPr lang="pt-BR" sz="1600" b="1"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pic>
        <p:nvPicPr>
          <p:cNvPr id="6" name="Imagem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5" name="Google Shape;155;p20"/>
          <p:cNvSpPr txBox="1"/>
          <p:nvPr/>
        </p:nvSpPr>
        <p:spPr>
          <a:xfrm>
            <a:off x="2007779" y="188503"/>
            <a:ext cx="8569325" cy="56388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6000"/>
              <a:buFont typeface="Arial"/>
              <a:buNone/>
            </a:pPr>
            <a:endParaRPr sz="6000" b="1" i="0" u="none" strike="noStrike" cap="none" dirty="0">
              <a:solidFill>
                <a:srgbClr val="293843"/>
              </a:solidFill>
              <a:latin typeface="Tahoma"/>
              <a:ea typeface="Tahoma"/>
              <a:cs typeface="Tahoma"/>
              <a:sym typeface="Tahoma"/>
            </a:endParaRPr>
          </a:p>
          <a:p>
            <a:pPr marL="0" marR="0" lvl="0" indent="0" algn="ctr" rtl="0">
              <a:lnSpc>
                <a:spcPct val="100000"/>
              </a:lnSpc>
              <a:spcBef>
                <a:spcPts val="0"/>
              </a:spcBef>
              <a:spcAft>
                <a:spcPts val="0"/>
              </a:spcAft>
              <a:buClr>
                <a:srgbClr val="000000"/>
              </a:buClr>
              <a:buSzPts val="6000"/>
              <a:buFont typeface="Arial"/>
              <a:buNone/>
            </a:pPr>
            <a:r>
              <a:rPr lang="pt-BR" sz="6000" b="1" i="0" u="none" strike="noStrike" cap="none" dirty="0">
                <a:solidFill>
                  <a:srgbClr val="293843"/>
                </a:solidFill>
                <a:latin typeface="Tahoma"/>
                <a:ea typeface="Tahoma"/>
                <a:cs typeface="Tahoma"/>
                <a:sym typeface="Tahoma"/>
              </a:rPr>
              <a:t>4</a:t>
            </a:r>
            <a:endParaRPr sz="14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400"/>
              <a:buFont typeface="Arial"/>
              <a:buNone/>
            </a:pPr>
            <a:endParaRPr sz="2400" b="1" i="0" u="none" strike="noStrike" cap="none" dirty="0">
              <a:solidFill>
                <a:srgbClr val="293843"/>
              </a:solidFill>
              <a:latin typeface="Tahoma"/>
              <a:ea typeface="Tahoma"/>
              <a:cs typeface="Tahoma"/>
              <a:sym typeface="Tahoma"/>
            </a:endParaRPr>
          </a:p>
          <a:p>
            <a:pPr marL="0" marR="0" lvl="0" indent="0" algn="just" rtl="0">
              <a:lnSpc>
                <a:spcPct val="120000"/>
              </a:lnSpc>
              <a:spcBef>
                <a:spcPts val="0"/>
              </a:spcBef>
              <a:spcAft>
                <a:spcPts val="0"/>
              </a:spcAft>
              <a:buClr>
                <a:srgbClr val="000000"/>
              </a:buClr>
              <a:buSzPts val="2400"/>
              <a:buFont typeface="Arial"/>
              <a:buNone/>
            </a:pPr>
            <a:r>
              <a:rPr lang="pt-BR" sz="2400" b="1" i="0" u="none" strike="noStrike" cap="none" dirty="0">
                <a:solidFill>
                  <a:srgbClr val="C55A11"/>
                </a:solidFill>
                <a:latin typeface="Tahoma"/>
                <a:ea typeface="Tahoma"/>
                <a:cs typeface="Tahoma"/>
                <a:sym typeface="Tahoma"/>
              </a:rPr>
              <a:t>A ocorrência de um evento só se transforma em uma emergência ou desastre quando </a:t>
            </a:r>
            <a:r>
              <a:rPr lang="pt-BR" sz="2400" b="1" i="0" u="none" strike="noStrike" cap="none" dirty="0">
                <a:solidFill>
                  <a:srgbClr val="293843"/>
                </a:solidFill>
                <a:latin typeface="Tahoma"/>
                <a:ea typeface="Tahoma"/>
                <a:cs typeface="Tahoma"/>
                <a:sym typeface="Tahoma"/>
              </a:rPr>
              <a:t>encontra condições ambientais, sociais e econômicas (passadas e presentes) que </a:t>
            </a:r>
            <a:r>
              <a:rPr lang="pt-BR" sz="2400" b="1" i="0" u="none" strike="noStrike" cap="none" dirty="0">
                <a:solidFill>
                  <a:srgbClr val="C55A11"/>
                </a:solidFill>
                <a:latin typeface="Tahoma"/>
                <a:ea typeface="Tahoma"/>
                <a:cs typeface="Tahoma"/>
                <a:sym typeface="Tahoma"/>
              </a:rPr>
              <a:t>propiciam a exposição e produzem vulnerabilidades</a:t>
            </a:r>
            <a:r>
              <a:rPr lang="pt-BR" sz="2400" b="1" i="0" u="none" strike="noStrike" cap="none" dirty="0">
                <a:solidFill>
                  <a:srgbClr val="293843"/>
                </a:solidFill>
                <a:latin typeface="Tahoma"/>
                <a:ea typeface="Tahoma"/>
                <a:cs typeface="Tahoma"/>
                <a:sym typeface="Tahoma"/>
              </a:rPr>
              <a:t> em contextos nos quais não se interviu previamente e de maneira adequada sobre os riscos existentes ou atuais.</a:t>
            </a:r>
            <a:endParaRPr dirty="0"/>
          </a:p>
          <a:p>
            <a:pPr marL="0" marR="0" lvl="0" indent="0" algn="just" rtl="0">
              <a:lnSpc>
                <a:spcPct val="120000"/>
              </a:lnSpc>
              <a:spcBef>
                <a:spcPts val="0"/>
              </a:spcBef>
              <a:spcAft>
                <a:spcPts val="0"/>
              </a:spcAft>
              <a:buClr>
                <a:srgbClr val="000000"/>
              </a:buClr>
              <a:buSzPts val="2400"/>
              <a:buFont typeface="Arial"/>
              <a:buNone/>
            </a:pPr>
            <a:endParaRPr sz="2400" b="1" i="0" u="none" strike="noStrike" cap="none" dirty="0">
              <a:solidFill>
                <a:srgbClr val="293843"/>
              </a:solidFill>
              <a:latin typeface="Tahoma"/>
              <a:ea typeface="Tahoma"/>
              <a:cs typeface="Tahoma"/>
              <a:sym typeface="Tahoma"/>
            </a:endParaRPr>
          </a:p>
          <a:p>
            <a:pPr marL="0" marR="0" lvl="0" indent="0" algn="just" rtl="0">
              <a:lnSpc>
                <a:spcPct val="12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55"/>
                                        </p:tgtEl>
                                        <p:attrNameLst>
                                          <p:attrName>style.visibility</p:attrName>
                                        </p:attrNameLst>
                                      </p:cBhvr>
                                      <p:to>
                                        <p:strVal val="visible"/>
                                      </p:to>
                                    </p:set>
                                    <p:animEffect transition="in" filter="fade">
                                      <p:cBhvr>
                                        <p:cTn id="7" dur="1000"/>
                                        <p:tgtEl>
                                          <p:spTgt spid="1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pic>
        <p:nvPicPr>
          <p:cNvPr id="8" name="Imagem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63" name="Google Shape;163;p21"/>
          <p:cNvSpPr txBox="1"/>
          <p:nvPr/>
        </p:nvSpPr>
        <p:spPr>
          <a:xfrm>
            <a:off x="2659729" y="600585"/>
            <a:ext cx="8588375" cy="376237"/>
          </a:xfrm>
          <a:prstGeom prst="rect">
            <a:avLst/>
          </a:prstGeom>
          <a:noFill/>
          <a:ln>
            <a:noFill/>
          </a:ln>
        </p:spPr>
        <p:txBody>
          <a:bodyPr spcFirstLastPara="1" wrap="square" lIns="91425" tIns="45700" rIns="91425" bIns="45700" anchor="t" anchorCtr="0">
            <a:noAutofit/>
          </a:bodyPr>
          <a:lstStyle/>
          <a:p>
            <a:pPr marL="0" marR="0" lvl="0" indent="0" algn="ctr" rtl="0">
              <a:lnSpc>
                <a:spcPct val="107000"/>
              </a:lnSpc>
              <a:spcBef>
                <a:spcPts val="0"/>
              </a:spcBef>
              <a:spcAft>
                <a:spcPts val="0"/>
              </a:spcAft>
              <a:buClr>
                <a:srgbClr val="000000"/>
              </a:buClr>
              <a:buSzPts val="1800"/>
              <a:buFont typeface="Arial"/>
              <a:buNone/>
            </a:pPr>
            <a:r>
              <a:rPr lang="pt-BR" sz="1800" b="1" i="0" u="none" strike="noStrike" cap="none">
                <a:solidFill>
                  <a:schemeClr val="dk1"/>
                </a:solidFill>
                <a:latin typeface="Calibri"/>
                <a:ea typeface="Calibri"/>
                <a:cs typeface="Calibri"/>
                <a:sym typeface="Calibri"/>
              </a:rPr>
              <a:t>Quadro 1 – Os marcos fundamentais do processo de criação do risco de desastres</a:t>
            </a:r>
            <a:endParaRPr sz="1050" b="0" i="0" u="none" strike="noStrike" cap="none">
              <a:solidFill>
                <a:schemeClr val="dk1"/>
              </a:solidFill>
              <a:latin typeface="Calibri"/>
              <a:ea typeface="Calibri"/>
              <a:cs typeface="Calibri"/>
              <a:sym typeface="Calibri"/>
            </a:endParaRPr>
          </a:p>
        </p:txBody>
      </p:sp>
      <p:graphicFrame>
        <p:nvGraphicFramePr>
          <p:cNvPr id="164" name="Google Shape;164;p21"/>
          <p:cNvGraphicFramePr/>
          <p:nvPr/>
        </p:nvGraphicFramePr>
        <p:xfrm>
          <a:off x="3117947" y="1196545"/>
          <a:ext cx="7756525" cy="4810897"/>
        </p:xfrm>
        <a:graphic>
          <a:graphicData uri="http://schemas.openxmlformats.org/drawingml/2006/table">
            <a:tbl>
              <a:tblPr>
                <a:noFill/>
                <a:tableStyleId>{B2C2A630-F237-49AF-815D-B0E047B70E71}</a:tableStyleId>
              </a:tblPr>
              <a:tblGrid>
                <a:gridCol w="3310625"/>
                <a:gridCol w="4445900"/>
              </a:tblGrid>
              <a:tr h="268500">
                <a:tc>
                  <a:txBody>
                    <a:bodyPr/>
                    <a:lstStyle/>
                    <a:p>
                      <a:pPr marL="0" marR="0" lvl="0" indent="0" algn="ctr" rtl="0">
                        <a:lnSpc>
                          <a:spcPct val="107000"/>
                        </a:lnSpc>
                        <a:spcBef>
                          <a:spcPts val="0"/>
                        </a:spcBef>
                        <a:spcAft>
                          <a:spcPts val="0"/>
                        </a:spcAft>
                        <a:buClr>
                          <a:srgbClr val="000000"/>
                        </a:buClr>
                        <a:buSzPts val="1500"/>
                        <a:buFont typeface="Arial"/>
                        <a:buNone/>
                      </a:pPr>
                      <a:r>
                        <a:rPr lang="pt-BR" sz="1500" b="1" u="none" strike="noStrike" cap="none">
                          <a:latin typeface="Calibri"/>
                          <a:ea typeface="Calibri"/>
                          <a:cs typeface="Calibri"/>
                          <a:sym typeface="Calibri"/>
                        </a:rPr>
                        <a:t>Marcos</a:t>
                      </a:r>
                      <a:endParaRPr sz="1000" u="none" strike="noStrike" cap="none">
                        <a:latin typeface="Calibri"/>
                        <a:ea typeface="Calibri"/>
                        <a:cs typeface="Calibri"/>
                        <a:sym typeface="Calibri"/>
                      </a:endParaRPr>
                    </a:p>
                  </a:txBody>
                  <a:tcPr marL="64250" marR="6425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4B083"/>
                    </a:solidFill>
                  </a:tcPr>
                </a:tc>
                <a:tc>
                  <a:txBody>
                    <a:bodyPr/>
                    <a:lstStyle/>
                    <a:p>
                      <a:pPr marL="0" marR="0" lvl="0" indent="0" algn="ctr" rtl="0">
                        <a:lnSpc>
                          <a:spcPct val="107000"/>
                        </a:lnSpc>
                        <a:spcBef>
                          <a:spcPts val="0"/>
                        </a:spcBef>
                        <a:spcAft>
                          <a:spcPts val="0"/>
                        </a:spcAft>
                        <a:buClr>
                          <a:srgbClr val="000000"/>
                        </a:buClr>
                        <a:buSzPts val="1500"/>
                        <a:buFont typeface="Arial"/>
                        <a:buNone/>
                      </a:pPr>
                      <a:endParaRPr sz="1500" b="1" u="none" strike="noStrike" cap="none">
                        <a:latin typeface="Calibri"/>
                        <a:ea typeface="Calibri"/>
                        <a:cs typeface="Calibri"/>
                        <a:sym typeface="Calibri"/>
                      </a:endParaRPr>
                    </a:p>
                    <a:p>
                      <a:pPr marL="0" marR="0" lvl="0" indent="0" algn="ctr" rtl="0">
                        <a:lnSpc>
                          <a:spcPct val="107000"/>
                        </a:lnSpc>
                        <a:spcBef>
                          <a:spcPts val="0"/>
                        </a:spcBef>
                        <a:spcAft>
                          <a:spcPts val="0"/>
                        </a:spcAft>
                        <a:buClr>
                          <a:srgbClr val="000000"/>
                        </a:buClr>
                        <a:buSzPts val="1500"/>
                        <a:buFont typeface="Arial"/>
                        <a:buNone/>
                      </a:pPr>
                      <a:r>
                        <a:rPr lang="pt-BR" sz="1500" b="1" u="none" strike="noStrike" cap="none">
                          <a:latin typeface="Calibri"/>
                          <a:ea typeface="Calibri"/>
                          <a:cs typeface="Calibri"/>
                          <a:sym typeface="Calibri"/>
                        </a:rPr>
                        <a:t>Característica fundamental</a:t>
                      </a:r>
                      <a:endParaRPr/>
                    </a:p>
                    <a:p>
                      <a:pPr marL="0" marR="0" lvl="0" indent="0" algn="ctr" rtl="0">
                        <a:lnSpc>
                          <a:spcPct val="107000"/>
                        </a:lnSpc>
                        <a:spcBef>
                          <a:spcPts val="0"/>
                        </a:spcBef>
                        <a:spcAft>
                          <a:spcPts val="0"/>
                        </a:spcAft>
                        <a:buClr>
                          <a:srgbClr val="000000"/>
                        </a:buClr>
                        <a:buSzPts val="1000"/>
                        <a:buFont typeface="Arial"/>
                        <a:buNone/>
                      </a:pPr>
                      <a:endParaRPr sz="1000" u="none" strike="noStrike" cap="none">
                        <a:latin typeface="Calibri"/>
                        <a:ea typeface="Calibri"/>
                        <a:cs typeface="Calibri"/>
                        <a:sym typeface="Calibri"/>
                      </a:endParaRPr>
                    </a:p>
                  </a:txBody>
                  <a:tcPr marL="64250" marR="6425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4B083"/>
                    </a:solidFill>
                  </a:tcPr>
                </a:tc>
              </a:tr>
              <a:tr h="733875">
                <a:tc>
                  <a:txBody>
                    <a:bodyPr/>
                    <a:lstStyle/>
                    <a:p>
                      <a:pPr marL="0" marR="0" lvl="0" indent="0" algn="l" rtl="0">
                        <a:lnSpc>
                          <a:spcPct val="107000"/>
                        </a:lnSpc>
                        <a:spcBef>
                          <a:spcPts val="0"/>
                        </a:spcBef>
                        <a:spcAft>
                          <a:spcPts val="0"/>
                        </a:spcAft>
                        <a:buNone/>
                      </a:pPr>
                      <a:r>
                        <a:rPr lang="pt-BR" sz="1500">
                          <a:latin typeface="Calibri"/>
                          <a:ea typeface="Calibri"/>
                          <a:cs typeface="Calibri"/>
                          <a:sym typeface="Calibri"/>
                        </a:rPr>
                        <a:t>I. </a:t>
                      </a:r>
                      <a:r>
                        <a:rPr lang="pt-BR" sz="1500" u="none" strike="noStrike" cap="none">
                          <a:latin typeface="Calibri"/>
                          <a:ea typeface="Calibri"/>
                          <a:cs typeface="Calibri"/>
                          <a:sym typeface="Calibri"/>
                        </a:rPr>
                        <a:t>Criação do risco futuro</a:t>
                      </a:r>
                      <a:endParaRPr sz="1000" u="none" strike="noStrike" cap="none">
                        <a:latin typeface="Calibri"/>
                        <a:ea typeface="Calibri"/>
                        <a:cs typeface="Calibri"/>
                        <a:sym typeface="Calibri"/>
                      </a:endParaRPr>
                    </a:p>
                  </a:txBody>
                  <a:tcPr marL="64250" marR="6425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BE4D5"/>
                    </a:solidFill>
                  </a:tcPr>
                </a:tc>
                <a:tc>
                  <a:txBody>
                    <a:bodyPr/>
                    <a:lstStyle/>
                    <a:p>
                      <a:pPr marL="0" marR="0" lvl="0" indent="0" algn="just" rtl="0">
                        <a:lnSpc>
                          <a:spcPct val="107000"/>
                        </a:lnSpc>
                        <a:spcBef>
                          <a:spcPts val="0"/>
                        </a:spcBef>
                        <a:spcAft>
                          <a:spcPts val="0"/>
                        </a:spcAft>
                        <a:buClr>
                          <a:srgbClr val="000000"/>
                        </a:buClr>
                        <a:buSzPts val="1500"/>
                        <a:buFont typeface="Arial"/>
                        <a:buNone/>
                      </a:pPr>
                      <a:r>
                        <a:rPr lang="pt-BR" sz="1500" u="none" strike="noStrike" cap="none">
                          <a:latin typeface="Calibri"/>
                          <a:ea typeface="Calibri"/>
                          <a:cs typeface="Calibri"/>
                          <a:sym typeface="Calibri"/>
                        </a:rPr>
                        <a:t>Criação de condições de ameaça e/ou de exposição de elementos socioeconômicos em condições de vulnerabilidade.</a:t>
                      </a:r>
                      <a:endParaRPr sz="1000" u="none" strike="noStrike" cap="none">
                        <a:latin typeface="Calibri"/>
                        <a:ea typeface="Calibri"/>
                        <a:cs typeface="Calibri"/>
                        <a:sym typeface="Calibri"/>
                      </a:endParaRPr>
                    </a:p>
                  </a:txBody>
                  <a:tcPr marL="64250" marR="6425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BE4D5"/>
                    </a:solidFill>
                  </a:tcPr>
                </a:tc>
              </a:tr>
              <a:tr h="733875">
                <a:tc>
                  <a:txBody>
                    <a:bodyPr/>
                    <a:lstStyle/>
                    <a:p>
                      <a:pPr marL="0" marR="0" lvl="0" indent="0" algn="l" rtl="0">
                        <a:lnSpc>
                          <a:spcPct val="107000"/>
                        </a:lnSpc>
                        <a:spcBef>
                          <a:spcPts val="0"/>
                        </a:spcBef>
                        <a:spcAft>
                          <a:spcPts val="0"/>
                        </a:spcAft>
                        <a:buNone/>
                      </a:pPr>
                      <a:r>
                        <a:rPr lang="pt-BR" sz="1500">
                          <a:latin typeface="Calibri"/>
                          <a:ea typeface="Calibri"/>
                          <a:cs typeface="Calibri"/>
                          <a:sym typeface="Calibri"/>
                        </a:rPr>
                        <a:t>II. </a:t>
                      </a:r>
                      <a:r>
                        <a:rPr lang="pt-BR" sz="1500" u="none" strike="noStrike" cap="none">
                          <a:latin typeface="Calibri"/>
                          <a:ea typeface="Calibri"/>
                          <a:cs typeface="Calibri"/>
                          <a:sym typeface="Calibri"/>
                        </a:rPr>
                        <a:t>Consolidação / permanência do risco atual</a:t>
                      </a:r>
                      <a:endParaRPr sz="1000" u="none" strike="noStrike" cap="none">
                        <a:latin typeface="Calibri"/>
                        <a:ea typeface="Calibri"/>
                        <a:cs typeface="Calibri"/>
                        <a:sym typeface="Calibri"/>
                      </a:endParaRPr>
                    </a:p>
                  </a:txBody>
                  <a:tcPr marL="64250" marR="6425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BE4D5"/>
                    </a:solidFill>
                  </a:tcPr>
                </a:tc>
                <a:tc>
                  <a:txBody>
                    <a:bodyPr/>
                    <a:lstStyle/>
                    <a:p>
                      <a:pPr marL="0" marR="0" lvl="0" indent="0" algn="just" rtl="0">
                        <a:lnSpc>
                          <a:spcPct val="107000"/>
                        </a:lnSpc>
                        <a:spcBef>
                          <a:spcPts val="0"/>
                        </a:spcBef>
                        <a:spcAft>
                          <a:spcPts val="0"/>
                        </a:spcAft>
                        <a:buClr>
                          <a:srgbClr val="000000"/>
                        </a:buClr>
                        <a:buSzPts val="1500"/>
                        <a:buFont typeface="Arial"/>
                        <a:buNone/>
                      </a:pPr>
                      <a:r>
                        <a:rPr lang="pt-BR" sz="1500" u="none" strike="noStrike" cap="none">
                          <a:latin typeface="Calibri"/>
                          <a:ea typeface="Calibri"/>
                          <a:cs typeface="Calibri"/>
                          <a:sym typeface="Calibri"/>
                        </a:rPr>
                        <a:t>Provável ocorrência de fenômenos perigosos em um contexto caracterizado pela exposição de elementos socioeconômicos e condições de vulnerabilidade.</a:t>
                      </a:r>
                      <a:endParaRPr sz="1000" u="none" strike="noStrike" cap="none">
                        <a:latin typeface="Calibri"/>
                        <a:ea typeface="Calibri"/>
                        <a:cs typeface="Calibri"/>
                        <a:sym typeface="Calibri"/>
                      </a:endParaRPr>
                    </a:p>
                  </a:txBody>
                  <a:tcPr marL="64250" marR="6425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BE4D5"/>
                    </a:solidFill>
                  </a:tcPr>
                </a:tc>
              </a:tr>
              <a:tr h="1712375">
                <a:tc>
                  <a:txBody>
                    <a:bodyPr/>
                    <a:lstStyle/>
                    <a:p>
                      <a:pPr marL="0" marR="0" lvl="0" indent="0" algn="l" rtl="0">
                        <a:lnSpc>
                          <a:spcPct val="107000"/>
                        </a:lnSpc>
                        <a:spcBef>
                          <a:spcPts val="0"/>
                        </a:spcBef>
                        <a:spcAft>
                          <a:spcPts val="0"/>
                        </a:spcAft>
                        <a:buNone/>
                      </a:pPr>
                      <a:r>
                        <a:rPr lang="pt-BR" sz="1500">
                          <a:latin typeface="Calibri"/>
                          <a:ea typeface="Calibri"/>
                          <a:cs typeface="Calibri"/>
                          <a:sym typeface="Calibri"/>
                        </a:rPr>
                        <a:t>III. </a:t>
                      </a:r>
                      <a:r>
                        <a:rPr lang="pt-BR" sz="1500" u="none" strike="noStrike" cap="none">
                          <a:latin typeface="Calibri"/>
                          <a:ea typeface="Calibri"/>
                          <a:cs typeface="Calibri"/>
                          <a:sym typeface="Calibri"/>
                        </a:rPr>
                        <a:t>Ocorrência do desastre (atualização do cenário de risco)</a:t>
                      </a:r>
                      <a:endParaRPr sz="1000" u="none" strike="noStrike" cap="none">
                        <a:latin typeface="Calibri"/>
                        <a:ea typeface="Calibri"/>
                        <a:cs typeface="Calibri"/>
                        <a:sym typeface="Calibri"/>
                      </a:endParaRPr>
                    </a:p>
                  </a:txBody>
                  <a:tcPr marL="64250" marR="6425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BE4D5"/>
                    </a:solidFill>
                  </a:tcPr>
                </a:tc>
                <a:tc>
                  <a:txBody>
                    <a:bodyPr/>
                    <a:lstStyle/>
                    <a:p>
                      <a:pPr marL="0" marR="0" lvl="0" indent="0" algn="just" rtl="0">
                        <a:lnSpc>
                          <a:spcPct val="107000"/>
                        </a:lnSpc>
                        <a:spcBef>
                          <a:spcPts val="0"/>
                        </a:spcBef>
                        <a:spcAft>
                          <a:spcPts val="0"/>
                        </a:spcAft>
                        <a:buClr>
                          <a:srgbClr val="000000"/>
                        </a:buClr>
                        <a:buSzPts val="1500"/>
                        <a:buFont typeface="Arial"/>
                        <a:buNone/>
                      </a:pPr>
                      <a:r>
                        <a:rPr lang="pt-BR" sz="1500" u="none" strike="noStrike" cap="none">
                          <a:latin typeface="Calibri"/>
                          <a:ea typeface="Calibri"/>
                          <a:cs typeface="Calibri"/>
                          <a:sym typeface="Calibri"/>
                        </a:rPr>
                        <a:t>Como consequência da ativação de fenômenos físicos perigosos (pode </a:t>
                      </a:r>
                      <a:r>
                        <a:rPr lang="pt-BR" sz="1500" u="none" strike="noStrike" cap="none">
                          <a:solidFill>
                            <a:schemeClr val="dk1"/>
                          </a:solidFill>
                          <a:latin typeface="Calibri"/>
                          <a:ea typeface="Calibri"/>
                          <a:cs typeface="Calibri"/>
                          <a:sym typeface="Calibri"/>
                        </a:rPr>
                        <a:t>ser do tipo repentino ou progressivo) em contextos nos quais não se interviu previamente e de maneira adequada sobre o risco existente ou atual. A afetação ocorre em função </a:t>
                      </a:r>
                      <a:r>
                        <a:rPr lang="pt-BR" sz="1500" u="none" strike="noStrike" cap="none">
                          <a:latin typeface="Calibri"/>
                          <a:ea typeface="Calibri"/>
                          <a:cs typeface="Calibri"/>
                          <a:sym typeface="Calibri"/>
                        </a:rPr>
                        <a:t>do grau de vulnerabilidade dos elementos socioeconômicos expostos diante do fenômeno físico ativado.</a:t>
                      </a:r>
                      <a:endParaRPr sz="1000" u="none" strike="noStrike" cap="none">
                        <a:latin typeface="Calibri"/>
                        <a:ea typeface="Calibri"/>
                        <a:cs typeface="Calibri"/>
                        <a:sym typeface="Calibri"/>
                      </a:endParaRPr>
                    </a:p>
                  </a:txBody>
                  <a:tcPr marL="64250" marR="6425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BE4D5"/>
                    </a:solidFill>
                  </a:tcPr>
                </a:tc>
              </a:tr>
              <a:tr h="978500">
                <a:tc>
                  <a:txBody>
                    <a:bodyPr/>
                    <a:lstStyle/>
                    <a:p>
                      <a:pPr marL="0" marR="0" lvl="0" indent="0" algn="l" rtl="0">
                        <a:lnSpc>
                          <a:spcPct val="107000"/>
                        </a:lnSpc>
                        <a:spcBef>
                          <a:spcPts val="0"/>
                        </a:spcBef>
                        <a:spcAft>
                          <a:spcPts val="0"/>
                        </a:spcAft>
                        <a:buNone/>
                      </a:pPr>
                      <a:r>
                        <a:rPr lang="pt-BR" sz="1500">
                          <a:latin typeface="Calibri"/>
                          <a:ea typeface="Calibri"/>
                          <a:cs typeface="Calibri"/>
                          <a:sym typeface="Calibri"/>
                        </a:rPr>
                        <a:t>IV. </a:t>
                      </a:r>
                      <a:r>
                        <a:rPr lang="pt-BR" sz="1500" u="none" strike="noStrike" cap="none">
                          <a:latin typeface="Calibri"/>
                          <a:ea typeface="Calibri"/>
                          <a:cs typeface="Calibri"/>
                          <a:sym typeface="Calibri"/>
                        </a:rPr>
                        <a:t>Transformação do cenário de risco (novo cenário de risco pós-desastre)</a:t>
                      </a:r>
                      <a:endParaRPr sz="1000" u="none" strike="noStrike" cap="none">
                        <a:latin typeface="Calibri"/>
                        <a:ea typeface="Calibri"/>
                        <a:cs typeface="Calibri"/>
                        <a:sym typeface="Calibri"/>
                      </a:endParaRPr>
                    </a:p>
                  </a:txBody>
                  <a:tcPr marL="64250" marR="6425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BE4D5"/>
                    </a:solidFill>
                  </a:tcPr>
                </a:tc>
                <a:tc>
                  <a:txBody>
                    <a:bodyPr/>
                    <a:lstStyle/>
                    <a:p>
                      <a:pPr marL="0" marR="0" lvl="0" indent="0" algn="just" rtl="0">
                        <a:lnSpc>
                          <a:spcPct val="107000"/>
                        </a:lnSpc>
                        <a:spcBef>
                          <a:spcPts val="0"/>
                        </a:spcBef>
                        <a:spcAft>
                          <a:spcPts val="0"/>
                        </a:spcAft>
                        <a:buClr>
                          <a:srgbClr val="000000"/>
                        </a:buClr>
                        <a:buSzPts val="1500"/>
                        <a:buFont typeface="Arial"/>
                        <a:buNone/>
                      </a:pPr>
                      <a:r>
                        <a:rPr lang="pt-BR" sz="1500" u="none" strike="noStrike" cap="none">
                          <a:latin typeface="Calibri"/>
                          <a:ea typeface="Calibri"/>
                          <a:cs typeface="Calibri"/>
                          <a:sym typeface="Calibri"/>
                        </a:rPr>
                        <a:t>Condições físicas e sociais têm sido modificadas, o cenário de risco é diferente, aparecem e/ou se modificam os fatores de risco: ameaça e vulnerabilidade.</a:t>
                      </a:r>
                      <a:endParaRPr sz="1000" u="none" strike="noStrike" cap="none">
                        <a:latin typeface="Calibri"/>
                        <a:ea typeface="Calibri"/>
                        <a:cs typeface="Calibri"/>
                        <a:sym typeface="Calibri"/>
                      </a:endParaRPr>
                    </a:p>
                  </a:txBody>
                  <a:tcPr marL="64250" marR="6425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BE4D5"/>
                    </a:solidFill>
                  </a:tcPr>
                </a:tc>
              </a:tr>
            </a:tbl>
          </a:graphicData>
        </a:graphic>
      </p:graphicFrame>
      <p:sp>
        <p:nvSpPr>
          <p:cNvPr id="165" name="Google Shape;165;p21"/>
          <p:cNvSpPr/>
          <p:nvPr/>
        </p:nvSpPr>
        <p:spPr>
          <a:xfrm>
            <a:off x="2802675" y="5966650"/>
            <a:ext cx="4125600" cy="6867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100"/>
              <a:buFont typeface="Arial"/>
              <a:buNone/>
            </a:pPr>
            <a:r>
              <a:rPr lang="pt-BR" sz="1200" i="0" u="none" strike="noStrike" cap="none">
                <a:solidFill>
                  <a:schemeClr val="dk1"/>
                </a:solidFill>
              </a:rPr>
              <a:t>	</a:t>
            </a:r>
            <a:endParaRPr sz="1200" i="0" u="none" strike="noStrike" cap="none">
              <a:solidFill>
                <a:schemeClr val="dk1"/>
              </a:solidFill>
            </a:endParaRPr>
          </a:p>
          <a:p>
            <a:pPr marL="0" marR="0" lvl="0" indent="0" algn="l" rtl="0">
              <a:lnSpc>
                <a:spcPct val="100000"/>
              </a:lnSpc>
              <a:spcBef>
                <a:spcPts val="0"/>
              </a:spcBef>
              <a:spcAft>
                <a:spcPts val="0"/>
              </a:spcAft>
              <a:buNone/>
            </a:pPr>
            <a:r>
              <a:rPr lang="pt-BR" sz="1200" i="0" u="none" strike="noStrike" cap="none">
                <a:solidFill>
                  <a:schemeClr val="dk1"/>
                </a:solidFill>
              </a:rPr>
              <a:t>     Fonte: Adaptado de Nar</a:t>
            </a:r>
            <a:r>
              <a:rPr lang="pt-BR" sz="1200">
                <a:solidFill>
                  <a:schemeClr val="dk1"/>
                </a:solidFill>
              </a:rPr>
              <a:t>v</a:t>
            </a:r>
            <a:r>
              <a:rPr lang="pt-BR" sz="1200" i="0" u="none" strike="noStrike" cap="none">
                <a:solidFill>
                  <a:schemeClr val="dk1"/>
                </a:solidFill>
              </a:rPr>
              <a:t>áez; Lavell; Ortega (2009).</a:t>
            </a:r>
            <a:endParaRPr sz="1200"/>
          </a:p>
          <a:p>
            <a:pPr marL="0" marR="0" lvl="0" indent="0" algn="l" rtl="0">
              <a:lnSpc>
                <a:spcPct val="100000"/>
              </a:lnSpc>
              <a:spcBef>
                <a:spcPts val="0"/>
              </a:spcBef>
              <a:spcAft>
                <a:spcPts val="0"/>
              </a:spcAft>
              <a:buNone/>
            </a:pPr>
            <a:endParaRPr sz="1200" i="0" u="none" strike="noStrike" cap="none">
              <a:solidFill>
                <a:schemeClr val="dk1"/>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ema do Office">
  <a:themeElements>
    <a:clrScheme name="Escritório">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o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1257</TotalTime>
  <Words>1404</Words>
  <Application>Microsoft Office PowerPoint</Application>
  <PresentationFormat>Widescreen</PresentationFormat>
  <Paragraphs>106</Paragraphs>
  <Slides>31</Slides>
  <Notes>31</Notes>
  <HiddenSlides>0</HiddenSlides>
  <MMClips>0</MMClips>
  <ScaleCrop>false</ScaleCrop>
  <HeadingPairs>
    <vt:vector size="6" baseType="variant">
      <vt:variant>
        <vt:lpstr>Fontes usadas</vt:lpstr>
      </vt:variant>
      <vt:variant>
        <vt:i4>3</vt:i4>
      </vt:variant>
      <vt:variant>
        <vt:lpstr>Tema</vt:lpstr>
      </vt:variant>
      <vt:variant>
        <vt:i4>1</vt:i4>
      </vt:variant>
      <vt:variant>
        <vt:lpstr>Títulos de slides</vt:lpstr>
      </vt:variant>
      <vt:variant>
        <vt:i4>31</vt:i4>
      </vt:variant>
    </vt:vector>
  </HeadingPairs>
  <TitlesOfParts>
    <vt:vector size="35" baseType="lpstr">
      <vt:lpstr>Tahoma</vt:lpstr>
      <vt:lpstr>Calibri</vt:lpstr>
      <vt:lpstr>Arial</vt:lpstr>
      <vt:lpstr>Tema do Office</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Andreia Amaral do Espirito Santo</dc:creator>
  <cp:lastModifiedBy>Rejane Megale Figueiredo</cp:lastModifiedBy>
  <cp:revision>12</cp:revision>
  <dcterms:modified xsi:type="dcterms:W3CDTF">2020-04-01T19:04:38Z</dcterms:modified>
</cp:coreProperties>
</file>